
<file path=[Content_Types].xml><?xml version="1.0" encoding="utf-8"?>
<Types xmlns="http://schemas.openxmlformats.org/package/2006/content-types">
  <Override PartName="/ppt/slideMasters/slideMaster3.xml" ContentType="application/vnd.openxmlformats-officedocument.presentationml.slideMaster+xml"/>
  <Override PartName="/ppt/slides/slide47.xml" ContentType="application/vnd.openxmlformats-officedocument.presentationml.slide+xml"/>
  <Override PartName="/ppt/slides/slide58.xml" ContentType="application/vnd.openxmlformats-officedocument.presentationml.slide+xml"/>
  <Override PartName="/ppt/theme/theme5.xml" ContentType="application/vnd.openxmlformats-officedocument.theme+xml"/>
  <Override PartName="/ppt/slideLayouts/slideLayout57.xml" ContentType="application/vnd.openxmlformats-officedocument.presentationml.slideLayout+xml"/>
  <Override PartName="/ppt/slides/slide36.xml" ContentType="application/vnd.openxmlformats-officedocument.presentationml.slide+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8.xml" ContentType="application/vnd.openxmlformats-officedocument.presentationml.slideMaster+xml"/>
  <Override PartName="/ppt/slideMasters/slideMaster4.xml" ContentType="application/vnd.openxmlformats-officedocument.presentationml.slideMaster+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Masters/slideMaster9.xml" ContentType="application/vnd.openxmlformats-officedocument.presentationml.slideMaster+xml"/>
  <Override PartName="/ppt/slideLayouts/slideLayout10.xml" ContentType="application/vnd.openxmlformats-officedocument.presentationml.slideLayout+xml"/>
  <Default Extension="gif" ContentType="image/gif"/>
  <Override PartName="/ppt/slideLayouts/slideLayout99.xml" ContentType="application/vnd.openxmlformats-officedocument.presentationml.slideLayout+xml"/>
  <Override PartName="/ppt/slideMasters/slideMaster5.xml" ContentType="application/vnd.openxmlformats-officedocument.presentationml.slideMaster+xml"/>
  <Override PartName="/ppt/slides/slide4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0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Override PartName="/ppt/theme/theme12.xml" ContentType="application/vnd.openxmlformats-officedocument.them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slides/slide8.xml" ContentType="application/vnd.openxmlformats-officedocument.presentationml.slide+xml"/>
  <Override PartName="/ppt/slides/slide69.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slides/slide29.xml" ContentType="application/vnd.openxmlformats-officedocument.presentationml.slide+xml"/>
  <Override PartName="/ppt/slides/slide76.xml" ContentType="application/vnd.openxmlformats-officedocument.presentationml.slide+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s/slide43.xml" ContentType="application/vnd.openxmlformats-officedocument.presentationml.slide+xml"/>
  <Override PartName="/ppt/theme/theme1.xml" ContentType="application/vnd.openxmlformats-officedocument.theme+xml"/>
  <Override PartName="/ppt/slideLayouts/slideLayout53.xml" ContentType="application/vnd.openxmlformats-officedocument.presentationml.slideLayout+xml"/>
  <Override PartName="/ppt/slides/slide32.xml" ContentType="application/vnd.openxmlformats-officedocument.presentationml.slide+xml"/>
  <Override PartName="/ppt/slideLayouts/slideLayout4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 id="2147483784" r:id="rId2"/>
    <p:sldMasterId id="2147483772" r:id="rId3"/>
    <p:sldMasterId id="2147483760" r:id="rId4"/>
    <p:sldMasterId id="2147483736" r:id="rId5"/>
    <p:sldMasterId id="2147483732" r:id="rId6"/>
    <p:sldMasterId id="2147483821" r:id="rId7"/>
    <p:sldMasterId id="2147483797" r:id="rId8"/>
    <p:sldMasterId id="2147483748" r:id="rId9"/>
    <p:sldMasterId id="2147483809" r:id="rId10"/>
  </p:sldMasterIdLst>
  <p:notesMasterIdLst>
    <p:notesMasterId r:id="rId89"/>
  </p:notesMasterIdLst>
  <p:handoutMasterIdLst>
    <p:handoutMasterId r:id="rId90"/>
  </p:handoutMasterIdLst>
  <p:sldIdLst>
    <p:sldId id="339" r:id="rId11"/>
    <p:sldId id="340" r:id="rId12"/>
    <p:sldId id="369" r:id="rId13"/>
    <p:sldId id="258" r:id="rId14"/>
    <p:sldId id="263" r:id="rId15"/>
    <p:sldId id="261" r:id="rId16"/>
    <p:sldId id="262" r:id="rId17"/>
    <p:sldId id="264" r:id="rId18"/>
    <p:sldId id="266" r:id="rId19"/>
    <p:sldId id="265" r:id="rId20"/>
    <p:sldId id="268" r:id="rId21"/>
    <p:sldId id="269" r:id="rId22"/>
    <p:sldId id="270" r:id="rId23"/>
    <p:sldId id="271" r:id="rId24"/>
    <p:sldId id="272" r:id="rId25"/>
    <p:sldId id="273" r:id="rId26"/>
    <p:sldId id="341" r:id="rId27"/>
    <p:sldId id="342" r:id="rId28"/>
    <p:sldId id="343" r:id="rId29"/>
    <p:sldId id="344" r:id="rId30"/>
    <p:sldId id="345" r:id="rId31"/>
    <p:sldId id="289" r:id="rId32"/>
    <p:sldId id="274" r:id="rId33"/>
    <p:sldId id="346" r:id="rId34"/>
    <p:sldId id="347" r:id="rId35"/>
    <p:sldId id="348" r:id="rId36"/>
    <p:sldId id="349" r:id="rId37"/>
    <p:sldId id="350" r:id="rId38"/>
    <p:sldId id="351" r:id="rId39"/>
    <p:sldId id="352" r:id="rId40"/>
    <p:sldId id="353" r:id="rId41"/>
    <p:sldId id="354" r:id="rId42"/>
    <p:sldId id="355" r:id="rId43"/>
    <p:sldId id="356" r:id="rId44"/>
    <p:sldId id="357" r:id="rId45"/>
    <p:sldId id="358" r:id="rId46"/>
    <p:sldId id="359" r:id="rId47"/>
    <p:sldId id="360" r:id="rId48"/>
    <p:sldId id="361" r:id="rId49"/>
    <p:sldId id="362" r:id="rId50"/>
    <p:sldId id="363" r:id="rId51"/>
    <p:sldId id="364" r:id="rId52"/>
    <p:sldId id="365" r:id="rId53"/>
    <p:sldId id="366" r:id="rId54"/>
    <p:sldId id="301" r:id="rId55"/>
    <p:sldId id="302" r:id="rId56"/>
    <p:sldId id="279" r:id="rId57"/>
    <p:sldId id="370" r:id="rId58"/>
    <p:sldId id="367" r:id="rId59"/>
    <p:sldId id="368" r:id="rId60"/>
    <p:sldId id="310" r:id="rId61"/>
    <p:sldId id="311" r:id="rId62"/>
    <p:sldId id="312" r:id="rId63"/>
    <p:sldId id="313" r:id="rId64"/>
    <p:sldId id="314" r:id="rId65"/>
    <p:sldId id="315" r:id="rId66"/>
    <p:sldId id="316" r:id="rId67"/>
    <p:sldId id="317" r:id="rId68"/>
    <p:sldId id="318" r:id="rId69"/>
    <p:sldId id="319" r:id="rId70"/>
    <p:sldId id="320" r:id="rId71"/>
    <p:sldId id="321" r:id="rId72"/>
    <p:sldId id="322" r:id="rId73"/>
    <p:sldId id="323" r:id="rId74"/>
    <p:sldId id="324" r:id="rId75"/>
    <p:sldId id="325" r:id="rId76"/>
    <p:sldId id="326" r:id="rId77"/>
    <p:sldId id="327" r:id="rId78"/>
    <p:sldId id="328" r:id="rId79"/>
    <p:sldId id="330" r:id="rId80"/>
    <p:sldId id="331" r:id="rId81"/>
    <p:sldId id="332" r:id="rId82"/>
    <p:sldId id="333" r:id="rId83"/>
    <p:sldId id="334" r:id="rId84"/>
    <p:sldId id="335" r:id="rId85"/>
    <p:sldId id="336" r:id="rId86"/>
    <p:sldId id="337" r:id="rId87"/>
    <p:sldId id="338" r:id="rId88"/>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09" autoAdjust="0"/>
    <p:restoredTop sz="94660" autoAdjust="0"/>
  </p:normalViewPr>
  <p:slideViewPr>
    <p:cSldViewPr>
      <p:cViewPr>
        <p:scale>
          <a:sx n="50" d="100"/>
          <a:sy n="50" d="100"/>
        </p:scale>
        <p:origin x="-2076" y="-116"/>
      </p:cViewPr>
      <p:guideLst>
        <p:guide orient="horz" pos="2880"/>
        <p:guide pos="2160"/>
      </p:guideLst>
    </p:cSldViewPr>
  </p:slideViewPr>
  <p:outlineViewPr>
    <p:cViewPr>
      <p:scale>
        <a:sx n="33" d="100"/>
        <a:sy n="33" d="100"/>
      </p:scale>
      <p:origin x="80" y="68560"/>
    </p:cViewPr>
  </p:outlineViewPr>
  <p:notesTextViewPr>
    <p:cViewPr>
      <p:scale>
        <a:sx n="1" d="1"/>
        <a:sy n="1" d="1"/>
      </p:scale>
      <p:origin x="0" y="0"/>
    </p:cViewPr>
  </p:notesTextViewPr>
  <p:sorterViewPr>
    <p:cViewPr>
      <p:scale>
        <a:sx n="100" d="100"/>
        <a:sy n="100" d="100"/>
      </p:scale>
      <p:origin x="0" y="13144"/>
    </p:cViewPr>
  </p:sorterViewPr>
  <p:notesViewPr>
    <p:cSldViewPr>
      <p:cViewPr varScale="1">
        <p:scale>
          <a:sx n="45" d="100"/>
          <a:sy n="45" d="100"/>
        </p:scale>
        <p:origin x="-2020" y="-80"/>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slide" Target="slides/slide37.xml"/><Relationship Id="rId50" Type="http://schemas.openxmlformats.org/officeDocument/2006/relationships/slide" Target="slides/slide40.xml"/><Relationship Id="rId55" Type="http://schemas.openxmlformats.org/officeDocument/2006/relationships/slide" Target="slides/slide45.xml"/><Relationship Id="rId63" Type="http://schemas.openxmlformats.org/officeDocument/2006/relationships/slide" Target="slides/slide53.xml"/><Relationship Id="rId68" Type="http://schemas.openxmlformats.org/officeDocument/2006/relationships/slide" Target="slides/slide58.xml"/><Relationship Id="rId76" Type="http://schemas.openxmlformats.org/officeDocument/2006/relationships/slide" Target="slides/slide66.xml"/><Relationship Id="rId84" Type="http://schemas.openxmlformats.org/officeDocument/2006/relationships/slide" Target="slides/slide74.xml"/><Relationship Id="rId89" Type="http://schemas.openxmlformats.org/officeDocument/2006/relationships/notesMaster" Target="notesMasters/notesMaster1.xml"/><Relationship Id="rId7" Type="http://schemas.openxmlformats.org/officeDocument/2006/relationships/slideMaster" Target="slideMasters/slideMaster7.xml"/><Relationship Id="rId71" Type="http://schemas.openxmlformats.org/officeDocument/2006/relationships/slide" Target="slides/slide61.xml"/><Relationship Id="rId92"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6.xml"/><Relationship Id="rId29" Type="http://schemas.openxmlformats.org/officeDocument/2006/relationships/slide" Target="slides/slide19.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slide" Target="slides/slide35.xml"/><Relationship Id="rId53" Type="http://schemas.openxmlformats.org/officeDocument/2006/relationships/slide" Target="slides/slide43.xml"/><Relationship Id="rId58" Type="http://schemas.openxmlformats.org/officeDocument/2006/relationships/slide" Target="slides/slide48.xml"/><Relationship Id="rId66" Type="http://schemas.openxmlformats.org/officeDocument/2006/relationships/slide" Target="slides/slide56.xml"/><Relationship Id="rId74" Type="http://schemas.openxmlformats.org/officeDocument/2006/relationships/slide" Target="slides/slide64.xml"/><Relationship Id="rId79" Type="http://schemas.openxmlformats.org/officeDocument/2006/relationships/slide" Target="slides/slide69.xml"/><Relationship Id="rId87" Type="http://schemas.openxmlformats.org/officeDocument/2006/relationships/slide" Target="slides/slide77.xml"/><Relationship Id="rId5" Type="http://schemas.openxmlformats.org/officeDocument/2006/relationships/slideMaster" Target="slideMasters/slideMaster5.xml"/><Relationship Id="rId61" Type="http://schemas.openxmlformats.org/officeDocument/2006/relationships/slide" Target="slides/slide51.xml"/><Relationship Id="rId82" Type="http://schemas.openxmlformats.org/officeDocument/2006/relationships/slide" Target="slides/slide72.xml"/><Relationship Id="rId90" Type="http://schemas.openxmlformats.org/officeDocument/2006/relationships/handoutMaster" Target="handoutMasters/handoutMaster1.xml"/><Relationship Id="rId19" Type="http://schemas.openxmlformats.org/officeDocument/2006/relationships/slide" Target="slides/slide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slide" Target="slides/slide38.xml"/><Relationship Id="rId56" Type="http://schemas.openxmlformats.org/officeDocument/2006/relationships/slide" Target="slides/slide46.xml"/><Relationship Id="rId64" Type="http://schemas.openxmlformats.org/officeDocument/2006/relationships/slide" Target="slides/slide54.xml"/><Relationship Id="rId69" Type="http://schemas.openxmlformats.org/officeDocument/2006/relationships/slide" Target="slides/slide59.xml"/><Relationship Id="rId77" Type="http://schemas.openxmlformats.org/officeDocument/2006/relationships/slide" Target="slides/slide67.xml"/><Relationship Id="rId8" Type="http://schemas.openxmlformats.org/officeDocument/2006/relationships/slideMaster" Target="slideMasters/slideMaster8.xml"/><Relationship Id="rId51" Type="http://schemas.openxmlformats.org/officeDocument/2006/relationships/slide" Target="slides/slide41.xml"/><Relationship Id="rId72" Type="http://schemas.openxmlformats.org/officeDocument/2006/relationships/slide" Target="slides/slide62.xml"/><Relationship Id="rId80" Type="http://schemas.openxmlformats.org/officeDocument/2006/relationships/slide" Target="slides/slide70.xml"/><Relationship Id="rId85" Type="http://schemas.openxmlformats.org/officeDocument/2006/relationships/slide" Target="slides/slide75.xml"/><Relationship Id="rId93"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slide" Target="slides/slide36.xml"/><Relationship Id="rId59" Type="http://schemas.openxmlformats.org/officeDocument/2006/relationships/slide" Target="slides/slide49.xml"/><Relationship Id="rId67" Type="http://schemas.openxmlformats.org/officeDocument/2006/relationships/slide" Target="slides/slide57.xml"/><Relationship Id="rId20" Type="http://schemas.openxmlformats.org/officeDocument/2006/relationships/slide" Target="slides/slide10.xml"/><Relationship Id="rId41" Type="http://schemas.openxmlformats.org/officeDocument/2006/relationships/slide" Target="slides/slide31.xml"/><Relationship Id="rId54" Type="http://schemas.openxmlformats.org/officeDocument/2006/relationships/slide" Target="slides/slide44.xml"/><Relationship Id="rId62" Type="http://schemas.openxmlformats.org/officeDocument/2006/relationships/slide" Target="slides/slide52.xml"/><Relationship Id="rId70" Type="http://schemas.openxmlformats.org/officeDocument/2006/relationships/slide" Target="slides/slide60.xml"/><Relationship Id="rId75" Type="http://schemas.openxmlformats.org/officeDocument/2006/relationships/slide" Target="slides/slide65.xml"/><Relationship Id="rId83" Type="http://schemas.openxmlformats.org/officeDocument/2006/relationships/slide" Target="slides/slide73.xml"/><Relationship Id="rId88" Type="http://schemas.openxmlformats.org/officeDocument/2006/relationships/slide" Target="slides/slide78.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slide" Target="slides/slide39.xml"/><Relationship Id="rId57" Type="http://schemas.openxmlformats.org/officeDocument/2006/relationships/slide" Target="slides/slide47.xml"/><Relationship Id="rId10" Type="http://schemas.openxmlformats.org/officeDocument/2006/relationships/slideMaster" Target="slideMasters/slideMaster10.xml"/><Relationship Id="rId31" Type="http://schemas.openxmlformats.org/officeDocument/2006/relationships/slide" Target="slides/slide21.xml"/><Relationship Id="rId44" Type="http://schemas.openxmlformats.org/officeDocument/2006/relationships/slide" Target="slides/slide34.xml"/><Relationship Id="rId52" Type="http://schemas.openxmlformats.org/officeDocument/2006/relationships/slide" Target="slides/slide42.xml"/><Relationship Id="rId60" Type="http://schemas.openxmlformats.org/officeDocument/2006/relationships/slide" Target="slides/slide50.xml"/><Relationship Id="rId65" Type="http://schemas.openxmlformats.org/officeDocument/2006/relationships/slide" Target="slides/slide55.xml"/><Relationship Id="rId73" Type="http://schemas.openxmlformats.org/officeDocument/2006/relationships/slide" Target="slides/slide63.xml"/><Relationship Id="rId78" Type="http://schemas.openxmlformats.org/officeDocument/2006/relationships/slide" Target="slides/slide68.xml"/><Relationship Id="rId81" Type="http://schemas.openxmlformats.org/officeDocument/2006/relationships/slide" Target="slides/slide71.xml"/><Relationship Id="rId86" Type="http://schemas.openxmlformats.org/officeDocument/2006/relationships/slide" Target="slides/slide76.xml"/><Relationship Id="rId9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91C13842-0402-4FC3-9597-D0F676ECD809}" type="datetimeFigureOut">
              <a:rPr kumimoji="1" lang="ja-JP" altLang="en-US" smtClean="0"/>
              <a:pPr/>
              <a:t>2016/2/22</a:t>
            </a:fld>
            <a:endParaRPr kumimoji="1" lang="ja-JP" altLang="en-US"/>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085FD2B8-4283-40D6-9C94-4769E562C482}" type="slidenum">
              <a:rPr kumimoji="1" lang="ja-JP" altLang="en-US" smtClean="0"/>
              <a:pPr/>
              <a:t>&lt;#&gt;</a:t>
            </a:fld>
            <a:endParaRPr kumimoji="1" lang="ja-JP" altLang="en-US"/>
          </a:p>
        </p:txBody>
      </p:sp>
    </p:spTree>
    <p:extLst>
      <p:ext uri="{BB962C8B-B14F-4D97-AF65-F5344CB8AC3E}">
        <p14:creationId xmlns:p14="http://schemas.microsoft.com/office/powerpoint/2010/main" xmlns="" val="24054657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DDF070A4-C5E1-4702-B07F-55C565275EA7}" type="datetimeFigureOut">
              <a:rPr kumimoji="1" lang="ja-JP" altLang="en-US" smtClean="0"/>
              <a:pPr/>
              <a:t>2016/2/22</a:t>
            </a:fld>
            <a:endParaRPr kumimoji="1" lang="ja-JP" altLang="en-US"/>
          </a:p>
        </p:txBody>
      </p:sp>
      <p:sp>
        <p:nvSpPr>
          <p:cNvPr id="4" name="スライド イメージ プレースホルダー 3"/>
          <p:cNvSpPr>
            <a:spLocks noGrp="1" noRot="1" noChangeAspect="1"/>
          </p:cNvSpPr>
          <p:nvPr>
            <p:ph type="sldImg" idx="2"/>
          </p:nvPr>
        </p:nvSpPr>
        <p:spPr>
          <a:xfrm>
            <a:off x="1979613" y="739775"/>
            <a:ext cx="27765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35EE494B-51B4-4588-8CEF-A398C36DF402}" type="slidenum">
              <a:rPr kumimoji="1" lang="ja-JP" altLang="en-US" smtClean="0"/>
              <a:pPr/>
              <a:t>&lt;#&gt;</a:t>
            </a:fld>
            <a:endParaRPr kumimoji="1" lang="ja-JP" altLang="en-US"/>
          </a:p>
        </p:txBody>
      </p:sp>
    </p:spTree>
    <p:extLst>
      <p:ext uri="{BB962C8B-B14F-4D97-AF65-F5344CB8AC3E}">
        <p14:creationId xmlns:p14="http://schemas.microsoft.com/office/powerpoint/2010/main" xmlns="" val="26668770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5EE494B-51B4-4588-8CEF-A398C36DF402}" type="slidenum">
              <a:rPr kumimoji="1" lang="ja-JP" altLang="en-US" smtClean="0"/>
              <a:pPr/>
              <a:t>4</a:t>
            </a:fld>
            <a:endParaRPr kumimoji="1" lang="ja-JP" altLang="en-US"/>
          </a:p>
        </p:txBody>
      </p:sp>
    </p:spTree>
    <p:extLst>
      <p:ext uri="{BB962C8B-B14F-4D97-AF65-F5344CB8AC3E}">
        <p14:creationId xmlns:p14="http://schemas.microsoft.com/office/powerpoint/2010/main" xmlns="" val="1727077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9.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70"/>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F39E750-4CE7-4108-9017-84E67364CC51}"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C69D298-1E61-4547-804E-3B5FBE441903}" type="slidenum">
              <a:rPr kumimoji="1" lang="ja-JP" altLang="en-US" smtClean="0"/>
              <a:pPr/>
              <a:t>&lt;#&gt;</a:t>
            </a:fld>
            <a:endParaRPr kumimoji="1" lang="ja-JP" altLang="en-US"/>
          </a:p>
        </p:txBody>
      </p:sp>
    </p:spTree>
    <p:extLst>
      <p:ext uri="{BB962C8B-B14F-4D97-AF65-F5344CB8AC3E}">
        <p14:creationId xmlns:p14="http://schemas.microsoft.com/office/powerpoint/2010/main" xmlns="" val="49698692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63365F0-162C-47EF-8378-2D720CE26250}"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C69D298-1E61-4547-804E-3B5FBE441903}" type="slidenum">
              <a:rPr kumimoji="1" lang="ja-JP" altLang="en-US" smtClean="0"/>
              <a:pPr/>
              <a:t>&lt;#&gt;</a:t>
            </a:fld>
            <a:endParaRPr kumimoji="1" lang="ja-JP" altLang="en-US"/>
          </a:p>
        </p:txBody>
      </p:sp>
    </p:spTree>
    <p:extLst>
      <p:ext uri="{BB962C8B-B14F-4D97-AF65-F5344CB8AC3E}">
        <p14:creationId xmlns:p14="http://schemas.microsoft.com/office/powerpoint/2010/main" xmlns="" val="631298646"/>
      </p:ext>
    </p:extLst>
  </p:cSld>
  <p:clrMapOvr>
    <a:masterClrMapping/>
  </p:clrMapOvr>
  <p:timing>
    <p:tnLst>
      <p:par>
        <p:cTn id="1" dur="indefinite" restart="never" nodeType="tmRoot"/>
      </p:par>
    </p:tnLst>
  </p:timing>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4732C27-CFC7-4FDD-899E-C39D9085FFC5}"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EB0640-E392-4980-871B-49AB4EDA4E2C}" type="slidenum">
              <a:rPr kumimoji="1" lang="ja-JP" altLang="en-US" smtClean="0"/>
              <a:pPr/>
              <a:t>&lt;#&gt;</a:t>
            </a:fld>
            <a:endParaRPr kumimoji="1" lang="ja-JP" altLang="en-US"/>
          </a:p>
        </p:txBody>
      </p:sp>
    </p:spTree>
    <p:extLst>
      <p:ext uri="{BB962C8B-B14F-4D97-AF65-F5344CB8AC3E}">
        <p14:creationId xmlns:p14="http://schemas.microsoft.com/office/powerpoint/2010/main" xmlns="" val="1483769648"/>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713"/>
            <a:ext cx="1543050" cy="78009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713"/>
            <a:ext cx="4476750" cy="78009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D8619ED-E5F5-4122-BC66-AC64E03B9674}"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EB0640-E392-4980-871B-49AB4EDA4E2C}" type="slidenum">
              <a:rPr kumimoji="1" lang="ja-JP" altLang="en-US" smtClean="0"/>
              <a:pPr/>
              <a:t>&lt;#&gt;</a:t>
            </a:fld>
            <a:endParaRPr kumimoji="1" lang="ja-JP" altLang="en-US"/>
          </a:p>
        </p:txBody>
      </p:sp>
    </p:spTree>
    <p:extLst>
      <p:ext uri="{BB962C8B-B14F-4D97-AF65-F5344CB8AC3E}">
        <p14:creationId xmlns:p14="http://schemas.microsoft.com/office/powerpoint/2010/main" xmlns="" val="2154872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7"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CB9D33-6FB0-4E70-BE9E-C45530C7D01A}"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C69D298-1E61-4547-804E-3B5FBE441903}" type="slidenum">
              <a:rPr kumimoji="1" lang="ja-JP" altLang="en-US" smtClean="0"/>
              <a:pPr/>
              <a:t>&lt;#&gt;</a:t>
            </a:fld>
            <a:endParaRPr kumimoji="1" lang="ja-JP" altLang="en-US"/>
          </a:p>
        </p:txBody>
      </p:sp>
    </p:spTree>
    <p:extLst>
      <p:ext uri="{BB962C8B-B14F-4D97-AF65-F5344CB8AC3E}">
        <p14:creationId xmlns:p14="http://schemas.microsoft.com/office/powerpoint/2010/main" xmlns="" val="174207747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038"/>
            <a:ext cx="5829300" cy="1960562"/>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03D4DCA-B0E8-4B56-BB82-2A195C08C306}"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A55DE8-6E4D-4F44-9902-8B1D8C859B89}" type="slidenum">
              <a:rPr kumimoji="1" lang="ja-JP" altLang="en-US" smtClean="0"/>
              <a:pPr/>
              <a:t>&lt;#&gt;</a:t>
            </a:fld>
            <a:endParaRPr kumimoji="1" lang="ja-JP" altLang="en-US"/>
          </a:p>
        </p:txBody>
      </p:sp>
    </p:spTree>
    <p:extLst>
      <p:ext uri="{BB962C8B-B14F-4D97-AF65-F5344CB8AC3E}">
        <p14:creationId xmlns:p14="http://schemas.microsoft.com/office/powerpoint/2010/main" xmlns="" val="160583190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EC0E882-330A-484B-93B9-D1252A9E090B}"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A55DE8-6E4D-4F44-9902-8B1D8C859B89}" type="slidenum">
              <a:rPr kumimoji="1" lang="ja-JP" altLang="en-US" smtClean="0"/>
              <a:pPr/>
              <a:t>&lt;#&gt;</a:t>
            </a:fld>
            <a:endParaRPr kumimoji="1" lang="ja-JP" altLang="en-US"/>
          </a:p>
        </p:txBody>
      </p:sp>
    </p:spTree>
    <p:extLst>
      <p:ext uri="{BB962C8B-B14F-4D97-AF65-F5344CB8AC3E}">
        <p14:creationId xmlns:p14="http://schemas.microsoft.com/office/powerpoint/2010/main" xmlns="" val="186268143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5875338"/>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A8DED4A-916F-4665-807C-09BFFF405B6E}"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A55DE8-6E4D-4F44-9902-8B1D8C859B89}" type="slidenum">
              <a:rPr kumimoji="1" lang="ja-JP" altLang="en-US" smtClean="0"/>
              <a:pPr/>
              <a:t>&lt;#&gt;</a:t>
            </a:fld>
            <a:endParaRPr kumimoji="1" lang="ja-JP" altLang="en-US"/>
          </a:p>
        </p:txBody>
      </p:sp>
    </p:spTree>
    <p:extLst>
      <p:ext uri="{BB962C8B-B14F-4D97-AF65-F5344CB8AC3E}">
        <p14:creationId xmlns:p14="http://schemas.microsoft.com/office/powerpoint/2010/main" xmlns="" val="10609564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6355D99-8055-4BEE-A95E-DFF5F0C0BD47}" type="datetime1">
              <a:rPr kumimoji="1" lang="ja-JP" altLang="en-US" smtClean="0"/>
              <a:pPr/>
              <a:t>2016/2/22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5A55DE8-6E4D-4F44-9902-8B1D8C859B89}" type="slidenum">
              <a:rPr kumimoji="1" lang="ja-JP" altLang="en-US" smtClean="0"/>
              <a:pPr/>
              <a:t>&lt;#&gt;</a:t>
            </a:fld>
            <a:endParaRPr kumimoji="1" lang="ja-JP" altLang="en-US"/>
          </a:p>
        </p:txBody>
      </p:sp>
    </p:spTree>
    <p:extLst>
      <p:ext uri="{BB962C8B-B14F-4D97-AF65-F5344CB8AC3E}">
        <p14:creationId xmlns:p14="http://schemas.microsoft.com/office/powerpoint/2010/main" xmlns="" val="9688447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0D4CAFE-03B0-482C-BE11-7516E46240EF}" type="datetime1">
              <a:rPr kumimoji="1" lang="ja-JP" altLang="en-US" smtClean="0"/>
              <a:pPr/>
              <a:t>2016/2/22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5A55DE8-6E4D-4F44-9902-8B1D8C859B89}" type="slidenum">
              <a:rPr kumimoji="1" lang="ja-JP" altLang="en-US" smtClean="0"/>
              <a:pPr/>
              <a:t>&lt;#&gt;</a:t>
            </a:fld>
            <a:endParaRPr kumimoji="1" lang="ja-JP" altLang="en-US"/>
          </a:p>
        </p:txBody>
      </p:sp>
    </p:spTree>
    <p:extLst>
      <p:ext uri="{BB962C8B-B14F-4D97-AF65-F5344CB8AC3E}">
        <p14:creationId xmlns:p14="http://schemas.microsoft.com/office/powerpoint/2010/main" xmlns="" val="271976311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0EFBE07-8123-4164-BC97-9188388DF325}" type="datetime1">
              <a:rPr kumimoji="1" lang="ja-JP" altLang="en-US" smtClean="0"/>
              <a:pPr/>
              <a:t>2016/2/22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5A55DE8-6E4D-4F44-9902-8B1D8C859B89}" type="slidenum">
              <a:rPr kumimoji="1" lang="ja-JP" altLang="en-US" smtClean="0"/>
              <a:pPr/>
              <a:t>&lt;#&gt;</a:t>
            </a:fld>
            <a:endParaRPr kumimoji="1" lang="ja-JP" altLang="en-US"/>
          </a:p>
        </p:txBody>
      </p:sp>
    </p:spTree>
    <p:extLst>
      <p:ext uri="{BB962C8B-B14F-4D97-AF65-F5344CB8AC3E}">
        <p14:creationId xmlns:p14="http://schemas.microsoft.com/office/powerpoint/2010/main" xmlns="" val="363830284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7328054-A5E1-47E7-9FE7-3933A3E86231}" type="datetime1">
              <a:rPr kumimoji="1" lang="ja-JP" altLang="en-US" smtClean="0"/>
              <a:pPr/>
              <a:t>2016/2/22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5A55DE8-6E4D-4F44-9902-8B1D8C859B89}" type="slidenum">
              <a:rPr kumimoji="1" lang="ja-JP" altLang="en-US" smtClean="0"/>
              <a:pPr/>
              <a:t>&lt;#&gt;</a:t>
            </a:fld>
            <a:endParaRPr kumimoji="1" lang="ja-JP" altLang="en-US"/>
          </a:p>
        </p:txBody>
      </p:sp>
    </p:spTree>
    <p:extLst>
      <p:ext uri="{BB962C8B-B14F-4D97-AF65-F5344CB8AC3E}">
        <p14:creationId xmlns:p14="http://schemas.microsoft.com/office/powerpoint/2010/main" xmlns="" val="429229264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3538"/>
            <a:ext cx="2255838"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328732A-A3C6-4824-90D2-7659D6BA32C0}" type="datetime1">
              <a:rPr kumimoji="1" lang="ja-JP" altLang="en-US" smtClean="0"/>
              <a:pPr/>
              <a:t>2016/2/22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5A55DE8-6E4D-4F44-9902-8B1D8C859B89}" type="slidenum">
              <a:rPr kumimoji="1" lang="ja-JP" altLang="en-US" smtClean="0"/>
              <a:pPr/>
              <a:t>&lt;#&gt;</a:t>
            </a:fld>
            <a:endParaRPr kumimoji="1" lang="ja-JP" altLang="en-US"/>
          </a:p>
        </p:txBody>
      </p:sp>
    </p:spTree>
    <p:extLst>
      <p:ext uri="{BB962C8B-B14F-4D97-AF65-F5344CB8AC3E}">
        <p14:creationId xmlns:p14="http://schemas.microsoft.com/office/powerpoint/2010/main" xmlns="" val="41995897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DBF842D-C20F-4C38-BC0F-C4D6E4343298}"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C69D298-1E61-4547-804E-3B5FBE441903}" type="slidenum">
              <a:rPr kumimoji="1" lang="ja-JP" altLang="en-US" smtClean="0"/>
              <a:pPr/>
              <a:t>&lt;#&gt;</a:t>
            </a:fld>
            <a:endParaRPr kumimoji="1" lang="ja-JP" altLang="en-US"/>
          </a:p>
        </p:txBody>
      </p:sp>
      <p:pic>
        <p:nvPicPr>
          <p:cNvPr id="8" name="Picture 2" descr="C:\Program Files\Microsoft Office\MEDIA\OFFICE14\Lines\BD14845_.gif"/>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rot="16200000">
            <a:off x="-4188474" y="4481073"/>
            <a:ext cx="8784000" cy="146399"/>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2" descr="C:\Program Files\Microsoft Office\MEDIA\OFFICE14\Lines\BD14845_.gif"/>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rot="16200000">
            <a:off x="2278553" y="4474897"/>
            <a:ext cx="8784000" cy="146399"/>
          </a:xfrm>
          <a:prstGeom prst="rect">
            <a:avLst/>
          </a:prstGeom>
          <a:noFill/>
          <a:extLst>
            <a:ext uri="{909E8E84-426E-40DD-AFC4-6F175D3DCCD1}">
              <a14:hiddenFill xmlns:a14="http://schemas.microsoft.com/office/drawing/2010/main" xmlns="">
                <a:solidFill>
                  <a:srgbClr val="FFFFFF"/>
                </a:solidFill>
              </a14:hiddenFill>
            </a:ext>
          </a:extLst>
        </p:spPr>
      </p:pic>
      <p:pic>
        <p:nvPicPr>
          <p:cNvPr id="3075" name="Picture 3"/>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03526" y="107503"/>
            <a:ext cx="6469063" cy="1095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6" name="Picture 4"/>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193675" y="8885328"/>
            <a:ext cx="6469063" cy="1095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33257394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400800"/>
            <a:ext cx="4114800" cy="7556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090C623-9484-4607-8AE5-44067829CA2A}" type="datetime1">
              <a:rPr kumimoji="1" lang="ja-JP" altLang="en-US" smtClean="0"/>
              <a:pPr/>
              <a:t>2016/2/22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5A55DE8-6E4D-4F44-9902-8B1D8C859B89}" type="slidenum">
              <a:rPr kumimoji="1" lang="ja-JP" altLang="en-US" smtClean="0"/>
              <a:pPr/>
              <a:t>&lt;#&gt;</a:t>
            </a:fld>
            <a:endParaRPr kumimoji="1" lang="ja-JP" altLang="en-US"/>
          </a:p>
        </p:txBody>
      </p:sp>
    </p:spTree>
    <p:extLst>
      <p:ext uri="{BB962C8B-B14F-4D97-AF65-F5344CB8AC3E}">
        <p14:creationId xmlns:p14="http://schemas.microsoft.com/office/powerpoint/2010/main" xmlns="" val="80494350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118909F-744B-4D36-AF55-EAB1765AD5C2}"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A55DE8-6E4D-4F44-9902-8B1D8C859B89}" type="slidenum">
              <a:rPr kumimoji="1" lang="ja-JP" altLang="en-US" smtClean="0"/>
              <a:pPr/>
              <a:t>&lt;#&gt;</a:t>
            </a:fld>
            <a:endParaRPr kumimoji="1" lang="ja-JP" altLang="en-US"/>
          </a:p>
        </p:txBody>
      </p:sp>
    </p:spTree>
    <p:extLst>
      <p:ext uri="{BB962C8B-B14F-4D97-AF65-F5344CB8AC3E}">
        <p14:creationId xmlns:p14="http://schemas.microsoft.com/office/powerpoint/2010/main" xmlns="" val="324025155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713"/>
            <a:ext cx="1543050" cy="78009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713"/>
            <a:ext cx="4476750" cy="78009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08BA42F-FFA2-4E0B-A3FC-C985552E4681}"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A55DE8-6E4D-4F44-9902-8B1D8C859B89}" type="slidenum">
              <a:rPr kumimoji="1" lang="ja-JP" altLang="en-US" smtClean="0"/>
              <a:pPr/>
              <a:t>&lt;#&gt;</a:t>
            </a:fld>
            <a:endParaRPr kumimoji="1" lang="ja-JP" altLang="en-US"/>
          </a:p>
        </p:txBody>
      </p:sp>
    </p:spTree>
    <p:extLst>
      <p:ext uri="{BB962C8B-B14F-4D97-AF65-F5344CB8AC3E}">
        <p14:creationId xmlns:p14="http://schemas.microsoft.com/office/powerpoint/2010/main" xmlns="" val="392602731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038"/>
            <a:ext cx="5829300" cy="1960562"/>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F57686E-F4B3-42FB-87D8-AEF3F9182614}"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BD20B5-B0C7-4450-A041-10834C76E99B}" type="slidenum">
              <a:rPr kumimoji="1" lang="ja-JP" altLang="en-US" smtClean="0"/>
              <a:pPr/>
              <a:t>&lt;#&gt;</a:t>
            </a:fld>
            <a:endParaRPr kumimoji="1" lang="ja-JP" altLang="en-US"/>
          </a:p>
        </p:txBody>
      </p:sp>
    </p:spTree>
    <p:extLst>
      <p:ext uri="{BB962C8B-B14F-4D97-AF65-F5344CB8AC3E}">
        <p14:creationId xmlns:p14="http://schemas.microsoft.com/office/powerpoint/2010/main" xmlns="" val="107661103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70FAA64-66DE-4CCF-9B06-771DB17BE9A6}"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BD20B5-B0C7-4450-A041-10834C76E99B}" type="slidenum">
              <a:rPr kumimoji="1" lang="ja-JP" altLang="en-US" smtClean="0"/>
              <a:pPr/>
              <a:t>&lt;#&gt;</a:t>
            </a:fld>
            <a:endParaRPr kumimoji="1" lang="ja-JP" altLang="en-US"/>
          </a:p>
        </p:txBody>
      </p:sp>
    </p:spTree>
    <p:extLst>
      <p:ext uri="{BB962C8B-B14F-4D97-AF65-F5344CB8AC3E}">
        <p14:creationId xmlns:p14="http://schemas.microsoft.com/office/powerpoint/2010/main" xmlns="" val="4284574204"/>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5875338"/>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67753A9-19EF-4AD1-B8B2-BEC6AFDA9034}"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BD20B5-B0C7-4450-A041-10834C76E99B}" type="slidenum">
              <a:rPr kumimoji="1" lang="ja-JP" altLang="en-US" smtClean="0"/>
              <a:pPr/>
              <a:t>&lt;#&gt;</a:t>
            </a:fld>
            <a:endParaRPr kumimoji="1" lang="ja-JP" altLang="en-US"/>
          </a:p>
        </p:txBody>
      </p:sp>
    </p:spTree>
    <p:extLst>
      <p:ext uri="{BB962C8B-B14F-4D97-AF65-F5344CB8AC3E}">
        <p14:creationId xmlns:p14="http://schemas.microsoft.com/office/powerpoint/2010/main" xmlns="" val="241902732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28A9AA9-FDE4-4B9C-B12C-BF7153C9E00C}" type="datetime1">
              <a:rPr kumimoji="1" lang="ja-JP" altLang="en-US" smtClean="0"/>
              <a:pPr/>
              <a:t>2016/2/22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8BD20B5-B0C7-4450-A041-10834C76E99B}" type="slidenum">
              <a:rPr kumimoji="1" lang="ja-JP" altLang="en-US" smtClean="0"/>
              <a:pPr/>
              <a:t>&lt;#&gt;</a:t>
            </a:fld>
            <a:endParaRPr kumimoji="1" lang="ja-JP" altLang="en-US"/>
          </a:p>
        </p:txBody>
      </p:sp>
    </p:spTree>
    <p:extLst>
      <p:ext uri="{BB962C8B-B14F-4D97-AF65-F5344CB8AC3E}">
        <p14:creationId xmlns:p14="http://schemas.microsoft.com/office/powerpoint/2010/main" xmlns="" val="1674082182"/>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7469BF5-54BB-48D7-8DAC-952C1906BFAB}" type="datetime1">
              <a:rPr kumimoji="1" lang="ja-JP" altLang="en-US" smtClean="0"/>
              <a:pPr/>
              <a:t>2016/2/22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8BD20B5-B0C7-4450-A041-10834C76E99B}" type="slidenum">
              <a:rPr kumimoji="1" lang="ja-JP" altLang="en-US" smtClean="0"/>
              <a:pPr/>
              <a:t>&lt;#&gt;</a:t>
            </a:fld>
            <a:endParaRPr kumimoji="1" lang="ja-JP" altLang="en-US"/>
          </a:p>
        </p:txBody>
      </p:sp>
    </p:spTree>
    <p:extLst>
      <p:ext uri="{BB962C8B-B14F-4D97-AF65-F5344CB8AC3E}">
        <p14:creationId xmlns:p14="http://schemas.microsoft.com/office/powerpoint/2010/main" xmlns="" val="132535237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5694C04-BF5F-4AE8-A055-F838154D9988}" type="datetime1">
              <a:rPr kumimoji="1" lang="ja-JP" altLang="en-US" smtClean="0"/>
              <a:pPr/>
              <a:t>2016/2/22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8BD20B5-B0C7-4450-A041-10834C76E99B}" type="slidenum">
              <a:rPr kumimoji="1" lang="ja-JP" altLang="en-US" smtClean="0"/>
              <a:pPr/>
              <a:t>&lt;#&gt;</a:t>
            </a:fld>
            <a:endParaRPr kumimoji="1" lang="ja-JP" altLang="en-US"/>
          </a:p>
        </p:txBody>
      </p:sp>
    </p:spTree>
    <p:extLst>
      <p:ext uri="{BB962C8B-B14F-4D97-AF65-F5344CB8AC3E}">
        <p14:creationId xmlns:p14="http://schemas.microsoft.com/office/powerpoint/2010/main" xmlns="" val="3383860824"/>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88C4516-CBD9-436F-844D-E6CA1322E160}" type="datetime1">
              <a:rPr kumimoji="1" lang="ja-JP" altLang="en-US" smtClean="0"/>
              <a:pPr/>
              <a:t>2016/2/22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8BD20B5-B0C7-4450-A041-10834C76E99B}" type="slidenum">
              <a:rPr kumimoji="1" lang="ja-JP" altLang="en-US" smtClean="0"/>
              <a:pPr/>
              <a:t>&lt;#&gt;</a:t>
            </a:fld>
            <a:endParaRPr kumimoji="1" lang="ja-JP" altLang="en-US"/>
          </a:p>
        </p:txBody>
      </p:sp>
    </p:spTree>
    <p:extLst>
      <p:ext uri="{BB962C8B-B14F-4D97-AF65-F5344CB8AC3E}">
        <p14:creationId xmlns:p14="http://schemas.microsoft.com/office/powerpoint/2010/main" xmlns="" val="11925854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658D18F-28F2-4577-A43F-D6B9278A9F8E}"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C69D298-1E61-4547-804E-3B5FBE441903}" type="slidenum">
              <a:rPr kumimoji="1" lang="ja-JP" altLang="en-US" smtClean="0"/>
              <a:pPr/>
              <a:t>&lt;#&gt;</a:t>
            </a:fld>
            <a:endParaRPr kumimoji="1" lang="ja-JP" altLang="en-US"/>
          </a:p>
        </p:txBody>
      </p:sp>
    </p:spTree>
    <p:extLst>
      <p:ext uri="{BB962C8B-B14F-4D97-AF65-F5344CB8AC3E}">
        <p14:creationId xmlns:p14="http://schemas.microsoft.com/office/powerpoint/2010/main" xmlns="" val="3366297662"/>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3538"/>
            <a:ext cx="2255838"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DEC6264-C421-4769-BC79-17CED25FE2E8}" type="datetime1">
              <a:rPr kumimoji="1" lang="ja-JP" altLang="en-US" smtClean="0"/>
              <a:pPr/>
              <a:t>2016/2/22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8BD20B5-B0C7-4450-A041-10834C76E99B}" type="slidenum">
              <a:rPr kumimoji="1" lang="ja-JP" altLang="en-US" smtClean="0"/>
              <a:pPr/>
              <a:t>&lt;#&gt;</a:t>
            </a:fld>
            <a:endParaRPr kumimoji="1" lang="ja-JP" altLang="en-US"/>
          </a:p>
        </p:txBody>
      </p:sp>
    </p:spTree>
    <p:extLst>
      <p:ext uri="{BB962C8B-B14F-4D97-AF65-F5344CB8AC3E}">
        <p14:creationId xmlns:p14="http://schemas.microsoft.com/office/powerpoint/2010/main" xmlns="" val="2113308374"/>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400800"/>
            <a:ext cx="4114800" cy="7556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6DE9ED0-653D-444D-AE6D-9CC644A23D94}" type="datetime1">
              <a:rPr kumimoji="1" lang="ja-JP" altLang="en-US" smtClean="0"/>
              <a:pPr/>
              <a:t>2016/2/22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8BD20B5-B0C7-4450-A041-10834C76E99B}" type="slidenum">
              <a:rPr kumimoji="1" lang="ja-JP" altLang="en-US" smtClean="0"/>
              <a:pPr/>
              <a:t>&lt;#&gt;</a:t>
            </a:fld>
            <a:endParaRPr kumimoji="1" lang="ja-JP" altLang="en-US"/>
          </a:p>
        </p:txBody>
      </p:sp>
    </p:spTree>
    <p:extLst>
      <p:ext uri="{BB962C8B-B14F-4D97-AF65-F5344CB8AC3E}">
        <p14:creationId xmlns:p14="http://schemas.microsoft.com/office/powerpoint/2010/main" xmlns="" val="2147069079"/>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BDEFBBD-D449-4669-A31D-DEA3ECC1880F}"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BD20B5-B0C7-4450-A041-10834C76E99B}" type="slidenum">
              <a:rPr kumimoji="1" lang="ja-JP" altLang="en-US" smtClean="0"/>
              <a:pPr/>
              <a:t>&lt;#&gt;</a:t>
            </a:fld>
            <a:endParaRPr kumimoji="1" lang="ja-JP" altLang="en-US"/>
          </a:p>
        </p:txBody>
      </p:sp>
    </p:spTree>
    <p:extLst>
      <p:ext uri="{BB962C8B-B14F-4D97-AF65-F5344CB8AC3E}">
        <p14:creationId xmlns:p14="http://schemas.microsoft.com/office/powerpoint/2010/main" xmlns="" val="2965627971"/>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713"/>
            <a:ext cx="1543050" cy="78009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713"/>
            <a:ext cx="4476750" cy="78009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A93E475-CEA3-43A2-908A-760FA5B118A9}"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BD20B5-B0C7-4450-A041-10834C76E99B}" type="slidenum">
              <a:rPr kumimoji="1" lang="ja-JP" altLang="en-US" smtClean="0"/>
              <a:pPr/>
              <a:t>&lt;#&gt;</a:t>
            </a:fld>
            <a:endParaRPr kumimoji="1" lang="ja-JP" altLang="en-US"/>
          </a:p>
        </p:txBody>
      </p:sp>
    </p:spTree>
    <p:extLst>
      <p:ext uri="{BB962C8B-B14F-4D97-AF65-F5344CB8AC3E}">
        <p14:creationId xmlns:p14="http://schemas.microsoft.com/office/powerpoint/2010/main" xmlns="" val="830311664"/>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038"/>
            <a:ext cx="5829300" cy="1960562"/>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5108904-C557-4F24-888A-AB297413C229}"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3210C76-E9F3-4204-B4D3-8D03610E0BDC}" type="slidenum">
              <a:rPr kumimoji="1" lang="ja-JP" altLang="en-US" smtClean="0"/>
              <a:pPr/>
              <a:t>&lt;#&gt;</a:t>
            </a:fld>
            <a:endParaRPr kumimoji="1" lang="ja-JP" altLang="en-US"/>
          </a:p>
        </p:txBody>
      </p:sp>
    </p:spTree>
    <p:extLst>
      <p:ext uri="{BB962C8B-B14F-4D97-AF65-F5344CB8AC3E}">
        <p14:creationId xmlns:p14="http://schemas.microsoft.com/office/powerpoint/2010/main" xmlns="" val="2424143018"/>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C7BADAF-5E1F-453D-BA04-D7E4BC887809}"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3210C76-E9F3-4204-B4D3-8D03610E0BDC}" type="slidenum">
              <a:rPr kumimoji="1" lang="ja-JP" altLang="en-US" smtClean="0"/>
              <a:pPr/>
              <a:t>&lt;#&gt;</a:t>
            </a:fld>
            <a:endParaRPr kumimoji="1" lang="ja-JP" altLang="en-US"/>
          </a:p>
        </p:txBody>
      </p:sp>
    </p:spTree>
    <p:extLst>
      <p:ext uri="{BB962C8B-B14F-4D97-AF65-F5344CB8AC3E}">
        <p14:creationId xmlns:p14="http://schemas.microsoft.com/office/powerpoint/2010/main" xmlns="" val="236973461"/>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5875338"/>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B4812A9-74FE-4E71-B234-C619A4035A72}"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3210C76-E9F3-4204-B4D3-8D03610E0BDC}" type="slidenum">
              <a:rPr kumimoji="1" lang="ja-JP" altLang="en-US" smtClean="0"/>
              <a:pPr/>
              <a:t>&lt;#&gt;</a:t>
            </a:fld>
            <a:endParaRPr kumimoji="1" lang="ja-JP" altLang="en-US"/>
          </a:p>
        </p:txBody>
      </p:sp>
    </p:spTree>
    <p:extLst>
      <p:ext uri="{BB962C8B-B14F-4D97-AF65-F5344CB8AC3E}">
        <p14:creationId xmlns:p14="http://schemas.microsoft.com/office/powerpoint/2010/main" xmlns="" val="137948839"/>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2FCFAAD-3EDB-48E3-8CC9-1BD34A1B7308}" type="datetime1">
              <a:rPr kumimoji="1" lang="ja-JP" altLang="en-US" smtClean="0"/>
              <a:pPr/>
              <a:t>2016/2/22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3210C76-E9F3-4204-B4D3-8D03610E0BDC}" type="slidenum">
              <a:rPr kumimoji="1" lang="ja-JP" altLang="en-US" smtClean="0"/>
              <a:pPr/>
              <a:t>&lt;#&gt;</a:t>
            </a:fld>
            <a:endParaRPr kumimoji="1" lang="ja-JP" altLang="en-US"/>
          </a:p>
        </p:txBody>
      </p:sp>
    </p:spTree>
    <p:extLst>
      <p:ext uri="{BB962C8B-B14F-4D97-AF65-F5344CB8AC3E}">
        <p14:creationId xmlns:p14="http://schemas.microsoft.com/office/powerpoint/2010/main" xmlns="" val="3081570674"/>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9CD6BDB-83AB-4CAA-8334-F32ED1272672}" type="datetime1">
              <a:rPr kumimoji="1" lang="ja-JP" altLang="en-US" smtClean="0"/>
              <a:pPr/>
              <a:t>2016/2/22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3210C76-E9F3-4204-B4D3-8D03610E0BDC}" type="slidenum">
              <a:rPr kumimoji="1" lang="ja-JP" altLang="en-US" smtClean="0"/>
              <a:pPr/>
              <a:t>&lt;#&gt;</a:t>
            </a:fld>
            <a:endParaRPr kumimoji="1" lang="ja-JP" altLang="en-US"/>
          </a:p>
        </p:txBody>
      </p:sp>
    </p:spTree>
    <p:extLst>
      <p:ext uri="{BB962C8B-B14F-4D97-AF65-F5344CB8AC3E}">
        <p14:creationId xmlns:p14="http://schemas.microsoft.com/office/powerpoint/2010/main" xmlns="" val="3225416836"/>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583387D-613A-4A89-A640-1376E697E6E6}" type="datetime1">
              <a:rPr kumimoji="1" lang="ja-JP" altLang="en-US" smtClean="0"/>
              <a:pPr/>
              <a:t>2016/2/22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3210C76-E9F3-4204-B4D3-8D03610E0BDC}" type="slidenum">
              <a:rPr kumimoji="1" lang="ja-JP" altLang="en-US" smtClean="0"/>
              <a:pPr/>
              <a:t>&lt;#&gt;</a:t>
            </a:fld>
            <a:endParaRPr kumimoji="1" lang="ja-JP" altLang="en-US"/>
          </a:p>
        </p:txBody>
      </p:sp>
    </p:spTree>
    <p:extLst>
      <p:ext uri="{BB962C8B-B14F-4D97-AF65-F5344CB8AC3E}">
        <p14:creationId xmlns:p14="http://schemas.microsoft.com/office/powerpoint/2010/main" xmlns="" val="368590910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7"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2"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C2ABA53-BC20-4C49-897B-804AB0E35DA6}" type="datetime1">
              <a:rPr kumimoji="1" lang="ja-JP" altLang="en-US" smtClean="0"/>
              <a:pPr/>
              <a:t>2016/2/22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C69D298-1E61-4547-804E-3B5FBE441903}" type="slidenum">
              <a:rPr kumimoji="1" lang="ja-JP" altLang="en-US" smtClean="0"/>
              <a:pPr/>
              <a:t>&lt;#&gt;</a:t>
            </a:fld>
            <a:endParaRPr kumimoji="1" lang="ja-JP" altLang="en-US"/>
          </a:p>
        </p:txBody>
      </p:sp>
    </p:spTree>
    <p:extLst>
      <p:ext uri="{BB962C8B-B14F-4D97-AF65-F5344CB8AC3E}">
        <p14:creationId xmlns:p14="http://schemas.microsoft.com/office/powerpoint/2010/main" xmlns="" val="1113169258"/>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F241AEF-150B-49E2-BE92-63CA7EDC1922}" type="datetime1">
              <a:rPr kumimoji="1" lang="ja-JP" altLang="en-US" smtClean="0"/>
              <a:pPr/>
              <a:t>2016/2/22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3210C76-E9F3-4204-B4D3-8D03610E0BDC}" type="slidenum">
              <a:rPr kumimoji="1" lang="ja-JP" altLang="en-US" smtClean="0"/>
              <a:pPr/>
              <a:t>&lt;#&gt;</a:t>
            </a:fld>
            <a:endParaRPr kumimoji="1" lang="ja-JP" altLang="en-US"/>
          </a:p>
        </p:txBody>
      </p:sp>
    </p:spTree>
    <p:extLst>
      <p:ext uri="{BB962C8B-B14F-4D97-AF65-F5344CB8AC3E}">
        <p14:creationId xmlns:p14="http://schemas.microsoft.com/office/powerpoint/2010/main" xmlns="" val="4098409478"/>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3538"/>
            <a:ext cx="2255838"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F8590C9-C6A9-446B-9DA3-F9A52FB35A83}" type="datetime1">
              <a:rPr kumimoji="1" lang="ja-JP" altLang="en-US" smtClean="0"/>
              <a:pPr/>
              <a:t>2016/2/22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3210C76-E9F3-4204-B4D3-8D03610E0BDC}" type="slidenum">
              <a:rPr kumimoji="1" lang="ja-JP" altLang="en-US" smtClean="0"/>
              <a:pPr/>
              <a:t>&lt;#&gt;</a:t>
            </a:fld>
            <a:endParaRPr kumimoji="1" lang="ja-JP" altLang="en-US"/>
          </a:p>
        </p:txBody>
      </p:sp>
    </p:spTree>
    <p:extLst>
      <p:ext uri="{BB962C8B-B14F-4D97-AF65-F5344CB8AC3E}">
        <p14:creationId xmlns:p14="http://schemas.microsoft.com/office/powerpoint/2010/main" xmlns="" val="1708878252"/>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400800"/>
            <a:ext cx="4114800" cy="7556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259FBDE-2979-46E3-BA06-D731C857AC99}" type="datetime1">
              <a:rPr kumimoji="1" lang="ja-JP" altLang="en-US" smtClean="0"/>
              <a:pPr/>
              <a:t>2016/2/22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3210C76-E9F3-4204-B4D3-8D03610E0BDC}" type="slidenum">
              <a:rPr kumimoji="1" lang="ja-JP" altLang="en-US" smtClean="0"/>
              <a:pPr/>
              <a:t>&lt;#&gt;</a:t>
            </a:fld>
            <a:endParaRPr kumimoji="1" lang="ja-JP" altLang="en-US"/>
          </a:p>
        </p:txBody>
      </p:sp>
    </p:spTree>
    <p:extLst>
      <p:ext uri="{BB962C8B-B14F-4D97-AF65-F5344CB8AC3E}">
        <p14:creationId xmlns:p14="http://schemas.microsoft.com/office/powerpoint/2010/main" xmlns="" val="4220035891"/>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FAC0F73-7EBC-4AF2-94FB-9A4EF83F4CFE}"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3210C76-E9F3-4204-B4D3-8D03610E0BDC}" type="slidenum">
              <a:rPr kumimoji="1" lang="ja-JP" altLang="en-US" smtClean="0"/>
              <a:pPr/>
              <a:t>&lt;#&gt;</a:t>
            </a:fld>
            <a:endParaRPr kumimoji="1" lang="ja-JP" altLang="en-US"/>
          </a:p>
        </p:txBody>
      </p:sp>
    </p:spTree>
    <p:extLst>
      <p:ext uri="{BB962C8B-B14F-4D97-AF65-F5344CB8AC3E}">
        <p14:creationId xmlns:p14="http://schemas.microsoft.com/office/powerpoint/2010/main" xmlns="" val="2415173001"/>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713"/>
            <a:ext cx="1543050" cy="78009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713"/>
            <a:ext cx="4476750" cy="78009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300C1F6-62BA-4563-97E7-2F0FFE1D7DF8}"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3210C76-E9F3-4204-B4D3-8D03610E0BDC}" type="slidenum">
              <a:rPr kumimoji="1" lang="ja-JP" altLang="en-US" smtClean="0"/>
              <a:pPr/>
              <a:t>&lt;#&gt;</a:t>
            </a:fld>
            <a:endParaRPr kumimoji="1" lang="ja-JP" altLang="en-US"/>
          </a:p>
        </p:txBody>
      </p:sp>
    </p:spTree>
    <p:extLst>
      <p:ext uri="{BB962C8B-B14F-4D97-AF65-F5344CB8AC3E}">
        <p14:creationId xmlns:p14="http://schemas.microsoft.com/office/powerpoint/2010/main" xmlns="" val="2626942332"/>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038"/>
            <a:ext cx="5829300" cy="1960562"/>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4D8DA4C-22F2-4AB9-8E1F-83BBEE3808AD}"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1AA3C1-984A-4B6F-90A4-2C9C2ED25E9D}" type="slidenum">
              <a:rPr kumimoji="1" lang="ja-JP" altLang="en-US" smtClean="0"/>
              <a:pPr/>
              <a:t>&lt;#&gt;</a:t>
            </a:fld>
            <a:endParaRPr kumimoji="1" lang="ja-JP" altLang="en-US"/>
          </a:p>
        </p:txBody>
      </p:sp>
    </p:spTree>
    <p:extLst>
      <p:ext uri="{BB962C8B-B14F-4D97-AF65-F5344CB8AC3E}">
        <p14:creationId xmlns:p14="http://schemas.microsoft.com/office/powerpoint/2010/main" xmlns="" val="3991738209"/>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50B3FC-1A7D-4E5C-A82C-E4A115E09E12}"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1AA3C1-984A-4B6F-90A4-2C9C2ED25E9D}" type="slidenum">
              <a:rPr kumimoji="1" lang="ja-JP" altLang="en-US" smtClean="0"/>
              <a:pPr/>
              <a:t>&lt;#&gt;</a:t>
            </a:fld>
            <a:endParaRPr kumimoji="1" lang="ja-JP" altLang="en-US"/>
          </a:p>
        </p:txBody>
      </p:sp>
    </p:spTree>
    <p:extLst>
      <p:ext uri="{BB962C8B-B14F-4D97-AF65-F5344CB8AC3E}">
        <p14:creationId xmlns:p14="http://schemas.microsoft.com/office/powerpoint/2010/main" xmlns="" val="2885451826"/>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5875338"/>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293D30-6D35-4D67-9FF4-97A96404A3B2}"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1AA3C1-984A-4B6F-90A4-2C9C2ED25E9D}" type="slidenum">
              <a:rPr kumimoji="1" lang="ja-JP" altLang="en-US" smtClean="0"/>
              <a:pPr/>
              <a:t>&lt;#&gt;</a:t>
            </a:fld>
            <a:endParaRPr kumimoji="1" lang="ja-JP" altLang="en-US"/>
          </a:p>
        </p:txBody>
      </p:sp>
    </p:spTree>
    <p:extLst>
      <p:ext uri="{BB962C8B-B14F-4D97-AF65-F5344CB8AC3E}">
        <p14:creationId xmlns:p14="http://schemas.microsoft.com/office/powerpoint/2010/main" xmlns="" val="2493655022"/>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7C3F46B-004B-4CA7-9872-10BF4324B9A2}" type="datetime1">
              <a:rPr kumimoji="1" lang="ja-JP" altLang="en-US" smtClean="0"/>
              <a:pPr/>
              <a:t>2016/2/22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C1AA3C1-984A-4B6F-90A4-2C9C2ED25E9D}" type="slidenum">
              <a:rPr kumimoji="1" lang="ja-JP" altLang="en-US" smtClean="0"/>
              <a:pPr/>
              <a:t>&lt;#&gt;</a:t>
            </a:fld>
            <a:endParaRPr kumimoji="1" lang="ja-JP" altLang="en-US"/>
          </a:p>
        </p:txBody>
      </p:sp>
    </p:spTree>
    <p:extLst>
      <p:ext uri="{BB962C8B-B14F-4D97-AF65-F5344CB8AC3E}">
        <p14:creationId xmlns:p14="http://schemas.microsoft.com/office/powerpoint/2010/main" xmlns="" val="2695271554"/>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B45FF3F-A9BD-4EC5-9E63-A0FD52B8950F}" type="datetime1">
              <a:rPr kumimoji="1" lang="ja-JP" altLang="en-US" smtClean="0"/>
              <a:pPr/>
              <a:t>2016/2/22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C1AA3C1-984A-4B6F-90A4-2C9C2ED25E9D}" type="slidenum">
              <a:rPr kumimoji="1" lang="ja-JP" altLang="en-US" smtClean="0"/>
              <a:pPr/>
              <a:t>&lt;#&gt;</a:t>
            </a:fld>
            <a:endParaRPr kumimoji="1" lang="ja-JP" altLang="en-US"/>
          </a:p>
        </p:txBody>
      </p:sp>
    </p:spTree>
    <p:extLst>
      <p:ext uri="{BB962C8B-B14F-4D97-AF65-F5344CB8AC3E}">
        <p14:creationId xmlns:p14="http://schemas.microsoft.com/office/powerpoint/2010/main" xmlns="" val="114025449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C5E6F70-EADF-4C7C-94BD-E8D635109557}" type="datetime1">
              <a:rPr kumimoji="1" lang="ja-JP" altLang="en-US" smtClean="0"/>
              <a:pPr/>
              <a:t>2016/2/22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C69D298-1E61-4547-804E-3B5FBE441903}" type="slidenum">
              <a:rPr kumimoji="1" lang="ja-JP" altLang="en-US" smtClean="0"/>
              <a:pPr/>
              <a:t>&lt;#&gt;</a:t>
            </a:fld>
            <a:endParaRPr kumimoji="1" lang="ja-JP" altLang="en-US"/>
          </a:p>
        </p:txBody>
      </p:sp>
    </p:spTree>
    <p:extLst>
      <p:ext uri="{BB962C8B-B14F-4D97-AF65-F5344CB8AC3E}">
        <p14:creationId xmlns:p14="http://schemas.microsoft.com/office/powerpoint/2010/main" xmlns="" val="2928334671"/>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6DF325B-95FC-455A-8B2A-54FF3937BC4C}" type="datetime1">
              <a:rPr kumimoji="1" lang="ja-JP" altLang="en-US" smtClean="0"/>
              <a:pPr/>
              <a:t>2016/2/22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C1AA3C1-984A-4B6F-90A4-2C9C2ED25E9D}" type="slidenum">
              <a:rPr kumimoji="1" lang="ja-JP" altLang="en-US" smtClean="0"/>
              <a:pPr/>
              <a:t>&lt;#&gt;</a:t>
            </a:fld>
            <a:endParaRPr kumimoji="1" lang="ja-JP" altLang="en-US"/>
          </a:p>
        </p:txBody>
      </p:sp>
    </p:spTree>
    <p:extLst>
      <p:ext uri="{BB962C8B-B14F-4D97-AF65-F5344CB8AC3E}">
        <p14:creationId xmlns:p14="http://schemas.microsoft.com/office/powerpoint/2010/main" xmlns="" val="21022582"/>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2B88ABB-31F8-4368-AA3C-D0730CB410A4}" type="datetime1">
              <a:rPr kumimoji="1" lang="ja-JP" altLang="en-US" smtClean="0"/>
              <a:pPr/>
              <a:t>2016/2/22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C1AA3C1-984A-4B6F-90A4-2C9C2ED25E9D}" type="slidenum">
              <a:rPr kumimoji="1" lang="ja-JP" altLang="en-US" smtClean="0"/>
              <a:pPr/>
              <a:t>&lt;#&gt;</a:t>
            </a:fld>
            <a:endParaRPr kumimoji="1" lang="ja-JP" altLang="en-US"/>
          </a:p>
        </p:txBody>
      </p:sp>
    </p:spTree>
    <p:extLst>
      <p:ext uri="{BB962C8B-B14F-4D97-AF65-F5344CB8AC3E}">
        <p14:creationId xmlns:p14="http://schemas.microsoft.com/office/powerpoint/2010/main" xmlns="" val="2701791793"/>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3538"/>
            <a:ext cx="2255838"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B20947C-A30F-4AB9-9B57-DE6DCBD45034}" type="datetime1">
              <a:rPr kumimoji="1" lang="ja-JP" altLang="en-US" smtClean="0"/>
              <a:pPr/>
              <a:t>2016/2/22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C1AA3C1-984A-4B6F-90A4-2C9C2ED25E9D}" type="slidenum">
              <a:rPr kumimoji="1" lang="ja-JP" altLang="en-US" smtClean="0"/>
              <a:pPr/>
              <a:t>&lt;#&gt;</a:t>
            </a:fld>
            <a:endParaRPr kumimoji="1" lang="ja-JP" altLang="en-US"/>
          </a:p>
        </p:txBody>
      </p:sp>
    </p:spTree>
    <p:extLst>
      <p:ext uri="{BB962C8B-B14F-4D97-AF65-F5344CB8AC3E}">
        <p14:creationId xmlns:p14="http://schemas.microsoft.com/office/powerpoint/2010/main" xmlns="" val="1209599116"/>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400800"/>
            <a:ext cx="4114800" cy="7556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B066DA-C5AA-4E4D-BA70-3B21366CBD76}" type="datetime1">
              <a:rPr kumimoji="1" lang="ja-JP" altLang="en-US" smtClean="0"/>
              <a:pPr/>
              <a:t>2016/2/22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C1AA3C1-984A-4B6F-90A4-2C9C2ED25E9D}" type="slidenum">
              <a:rPr kumimoji="1" lang="ja-JP" altLang="en-US" smtClean="0"/>
              <a:pPr/>
              <a:t>&lt;#&gt;</a:t>
            </a:fld>
            <a:endParaRPr kumimoji="1" lang="ja-JP" altLang="en-US"/>
          </a:p>
        </p:txBody>
      </p:sp>
    </p:spTree>
    <p:extLst>
      <p:ext uri="{BB962C8B-B14F-4D97-AF65-F5344CB8AC3E}">
        <p14:creationId xmlns:p14="http://schemas.microsoft.com/office/powerpoint/2010/main" xmlns="" val="182739905"/>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C1EFFED-BBCC-45F0-A057-4387A74E47DC}"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1AA3C1-984A-4B6F-90A4-2C9C2ED25E9D}" type="slidenum">
              <a:rPr kumimoji="1" lang="ja-JP" altLang="en-US" smtClean="0"/>
              <a:pPr/>
              <a:t>&lt;#&gt;</a:t>
            </a:fld>
            <a:endParaRPr kumimoji="1" lang="ja-JP" altLang="en-US"/>
          </a:p>
        </p:txBody>
      </p:sp>
    </p:spTree>
    <p:extLst>
      <p:ext uri="{BB962C8B-B14F-4D97-AF65-F5344CB8AC3E}">
        <p14:creationId xmlns:p14="http://schemas.microsoft.com/office/powerpoint/2010/main" xmlns="" val="3240209533"/>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713"/>
            <a:ext cx="1543050" cy="78009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713"/>
            <a:ext cx="4476750" cy="78009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A0BCA2-4D95-48C5-B616-8727C74E6711}"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1AA3C1-984A-4B6F-90A4-2C9C2ED25E9D}" type="slidenum">
              <a:rPr kumimoji="1" lang="ja-JP" altLang="en-US" smtClean="0"/>
              <a:pPr/>
              <a:t>&lt;#&gt;</a:t>
            </a:fld>
            <a:endParaRPr kumimoji="1" lang="ja-JP" altLang="en-US"/>
          </a:p>
        </p:txBody>
      </p:sp>
    </p:spTree>
    <p:extLst>
      <p:ext uri="{BB962C8B-B14F-4D97-AF65-F5344CB8AC3E}">
        <p14:creationId xmlns:p14="http://schemas.microsoft.com/office/powerpoint/2010/main" xmlns="" val="2657682192"/>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p:txBody>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fld id="{D6451752-2994-4C39-B193-5CD2CC981925}" type="datetime1">
              <a:rPr lang="ja-JP" altLang="en-US" smtClean="0">
                <a:solidFill>
                  <a:prstClr val="black">
                    <a:tint val="75000"/>
                  </a:prstClr>
                </a:solidFill>
              </a:rPr>
              <a:pPr/>
              <a:t>2016/2/22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C69D298-1E61-4547-804E-3B5FBE441903}" type="slidenum">
              <a:rPr lang="ja-JP" altLang="en-US" smtClean="0">
                <a:solidFill>
                  <a:prstClr val="black">
                    <a:tint val="75000"/>
                  </a:prstClr>
                </a:solidFill>
              </a:rPr>
              <a:pPr/>
              <a:t>&lt;#&gt;</a:t>
            </a:fld>
            <a:endParaRPr lang="ja-JP" altLang="en-US">
              <a:solidFill>
                <a:prstClr val="black">
                  <a:tint val="75000"/>
                </a:prstClr>
              </a:solidFill>
            </a:endParaRPr>
          </a:p>
        </p:txBody>
      </p:sp>
      <p:pic>
        <p:nvPicPr>
          <p:cNvPr id="10242"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97148" y="206274"/>
            <a:ext cx="146050" cy="8785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43" name="Picture 3"/>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6661448" y="179386"/>
            <a:ext cx="146050" cy="8785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44" name="Picture 4"/>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0173" y="124617"/>
            <a:ext cx="6473825" cy="1095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45" name="Picture 5"/>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60648" y="8909844"/>
            <a:ext cx="6473825" cy="1095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332573941"/>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038"/>
            <a:ext cx="5829300" cy="1960562"/>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E84C5C1-AA74-4B84-A521-C22ED1127EEA}"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CE0C8D7-7244-4890-BFC6-0195DCEE4674}" type="slidenum">
              <a:rPr kumimoji="1" lang="ja-JP" altLang="en-US" smtClean="0"/>
              <a:pPr/>
              <a:t>&lt;#&gt;</a:t>
            </a:fld>
            <a:endParaRPr kumimoji="1" lang="ja-JP" altLang="en-US"/>
          </a:p>
        </p:txBody>
      </p:sp>
    </p:spTree>
    <p:extLst>
      <p:ext uri="{BB962C8B-B14F-4D97-AF65-F5344CB8AC3E}">
        <p14:creationId xmlns:p14="http://schemas.microsoft.com/office/powerpoint/2010/main" xmlns="" val="196573532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5095121-07BA-449F-98A9-5B1A5ACCF318}"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CE0C8D7-7244-4890-BFC6-0195DCEE4674}" type="slidenum">
              <a:rPr kumimoji="1" lang="ja-JP" altLang="en-US" smtClean="0"/>
              <a:pPr/>
              <a:t>&lt;#&gt;</a:t>
            </a:fld>
            <a:endParaRPr kumimoji="1" lang="ja-JP" altLang="en-US"/>
          </a:p>
        </p:txBody>
      </p:sp>
    </p:spTree>
    <p:extLst>
      <p:ext uri="{BB962C8B-B14F-4D97-AF65-F5344CB8AC3E}">
        <p14:creationId xmlns:p14="http://schemas.microsoft.com/office/powerpoint/2010/main" xmlns="" val="123352354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5875338"/>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F2F5EA5-B6E1-46BF-B6FE-CD1114688B7B}"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CE0C8D7-7244-4890-BFC6-0195DCEE4674}" type="slidenum">
              <a:rPr kumimoji="1" lang="ja-JP" altLang="en-US" smtClean="0"/>
              <a:pPr/>
              <a:t>&lt;#&gt;</a:t>
            </a:fld>
            <a:endParaRPr kumimoji="1" lang="ja-JP" altLang="en-US"/>
          </a:p>
        </p:txBody>
      </p:sp>
    </p:spTree>
    <p:extLst>
      <p:ext uri="{BB962C8B-B14F-4D97-AF65-F5344CB8AC3E}">
        <p14:creationId xmlns:p14="http://schemas.microsoft.com/office/powerpoint/2010/main" xmlns="" val="990281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9185847-B947-47BB-A2C6-383A968B61FC}" type="datetime1">
              <a:rPr kumimoji="1" lang="ja-JP" altLang="en-US" smtClean="0"/>
              <a:pPr/>
              <a:t>2016/2/22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C69D298-1E61-4547-804E-3B5FBE441903}" type="slidenum">
              <a:rPr kumimoji="1" lang="ja-JP" altLang="en-US" smtClean="0"/>
              <a:pPr/>
              <a:t>&lt;#&gt;</a:t>
            </a:fld>
            <a:endParaRPr kumimoji="1" lang="ja-JP" altLang="en-US"/>
          </a:p>
        </p:txBody>
      </p:sp>
    </p:spTree>
    <p:extLst>
      <p:ext uri="{BB962C8B-B14F-4D97-AF65-F5344CB8AC3E}">
        <p14:creationId xmlns:p14="http://schemas.microsoft.com/office/powerpoint/2010/main" xmlns="" val="3250399177"/>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423102B-5DC2-4D8C-894C-BED866BEBFFB}" type="datetime1">
              <a:rPr kumimoji="1" lang="ja-JP" altLang="en-US" smtClean="0"/>
              <a:pPr/>
              <a:t>2016/2/22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CE0C8D7-7244-4890-BFC6-0195DCEE4674}" type="slidenum">
              <a:rPr kumimoji="1" lang="ja-JP" altLang="en-US" smtClean="0"/>
              <a:pPr/>
              <a:t>&lt;#&gt;</a:t>
            </a:fld>
            <a:endParaRPr kumimoji="1" lang="ja-JP" altLang="en-US"/>
          </a:p>
        </p:txBody>
      </p:sp>
    </p:spTree>
    <p:extLst>
      <p:ext uri="{BB962C8B-B14F-4D97-AF65-F5344CB8AC3E}">
        <p14:creationId xmlns:p14="http://schemas.microsoft.com/office/powerpoint/2010/main" xmlns="" val="386903144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F7674-77D5-4B58-BB26-AC05A2966846}" type="datetime1">
              <a:rPr kumimoji="1" lang="ja-JP" altLang="en-US" smtClean="0"/>
              <a:pPr/>
              <a:t>2016/2/22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CE0C8D7-7244-4890-BFC6-0195DCEE4674}" type="slidenum">
              <a:rPr kumimoji="1" lang="ja-JP" altLang="en-US" smtClean="0"/>
              <a:pPr/>
              <a:t>&lt;#&gt;</a:t>
            </a:fld>
            <a:endParaRPr kumimoji="1" lang="ja-JP" altLang="en-US"/>
          </a:p>
        </p:txBody>
      </p:sp>
    </p:spTree>
    <p:extLst>
      <p:ext uri="{BB962C8B-B14F-4D97-AF65-F5344CB8AC3E}">
        <p14:creationId xmlns:p14="http://schemas.microsoft.com/office/powerpoint/2010/main" xmlns="" val="211792192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6BB6DB3-14E3-486F-B283-1F7A37F72437}" type="datetime1">
              <a:rPr kumimoji="1" lang="ja-JP" altLang="en-US" smtClean="0"/>
              <a:pPr/>
              <a:t>2016/2/22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CE0C8D7-7244-4890-BFC6-0195DCEE4674}" type="slidenum">
              <a:rPr kumimoji="1" lang="ja-JP" altLang="en-US" smtClean="0"/>
              <a:pPr/>
              <a:t>&lt;#&gt;</a:t>
            </a:fld>
            <a:endParaRPr kumimoji="1" lang="ja-JP" altLang="en-US"/>
          </a:p>
        </p:txBody>
      </p:sp>
    </p:spTree>
    <p:extLst>
      <p:ext uri="{BB962C8B-B14F-4D97-AF65-F5344CB8AC3E}">
        <p14:creationId xmlns:p14="http://schemas.microsoft.com/office/powerpoint/2010/main" xmlns="" val="406670939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7D40EEE-0BBD-42F4-A0F7-287D2FA6BE9C}" type="datetime1">
              <a:rPr kumimoji="1" lang="ja-JP" altLang="en-US" smtClean="0"/>
              <a:pPr/>
              <a:t>2016/2/22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CE0C8D7-7244-4890-BFC6-0195DCEE4674}" type="slidenum">
              <a:rPr kumimoji="1" lang="ja-JP" altLang="en-US" smtClean="0"/>
              <a:pPr/>
              <a:t>&lt;#&gt;</a:t>
            </a:fld>
            <a:endParaRPr kumimoji="1" lang="ja-JP" altLang="en-US"/>
          </a:p>
        </p:txBody>
      </p:sp>
    </p:spTree>
    <p:extLst>
      <p:ext uri="{BB962C8B-B14F-4D97-AF65-F5344CB8AC3E}">
        <p14:creationId xmlns:p14="http://schemas.microsoft.com/office/powerpoint/2010/main" xmlns="" val="4312549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3538"/>
            <a:ext cx="2255838"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59D7E9E-1329-4615-864A-EA678E2D4D94}" type="datetime1">
              <a:rPr kumimoji="1" lang="ja-JP" altLang="en-US" smtClean="0"/>
              <a:pPr/>
              <a:t>2016/2/22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CE0C8D7-7244-4890-BFC6-0195DCEE4674}" type="slidenum">
              <a:rPr kumimoji="1" lang="ja-JP" altLang="en-US" smtClean="0"/>
              <a:pPr/>
              <a:t>&lt;#&gt;</a:t>
            </a:fld>
            <a:endParaRPr kumimoji="1" lang="ja-JP" altLang="en-US"/>
          </a:p>
        </p:txBody>
      </p:sp>
    </p:spTree>
    <p:extLst>
      <p:ext uri="{BB962C8B-B14F-4D97-AF65-F5344CB8AC3E}">
        <p14:creationId xmlns:p14="http://schemas.microsoft.com/office/powerpoint/2010/main" xmlns="" val="49678034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400800"/>
            <a:ext cx="4114800" cy="7556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DAF2AFA-17D7-446C-8B9D-36F38FE7AF93}" type="datetime1">
              <a:rPr kumimoji="1" lang="ja-JP" altLang="en-US" smtClean="0"/>
              <a:pPr/>
              <a:t>2016/2/22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CE0C8D7-7244-4890-BFC6-0195DCEE4674}" type="slidenum">
              <a:rPr kumimoji="1" lang="ja-JP" altLang="en-US" smtClean="0"/>
              <a:pPr/>
              <a:t>&lt;#&gt;</a:t>
            </a:fld>
            <a:endParaRPr kumimoji="1" lang="ja-JP" altLang="en-US"/>
          </a:p>
        </p:txBody>
      </p:sp>
    </p:spTree>
    <p:extLst>
      <p:ext uri="{BB962C8B-B14F-4D97-AF65-F5344CB8AC3E}">
        <p14:creationId xmlns:p14="http://schemas.microsoft.com/office/powerpoint/2010/main" xmlns="" val="60656000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466F707-991B-41DC-A2E7-8F25739C2F7C}"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CE0C8D7-7244-4890-BFC6-0195DCEE4674}" type="slidenum">
              <a:rPr kumimoji="1" lang="ja-JP" altLang="en-US" smtClean="0"/>
              <a:pPr/>
              <a:t>&lt;#&gt;</a:t>
            </a:fld>
            <a:endParaRPr kumimoji="1" lang="ja-JP" altLang="en-US"/>
          </a:p>
        </p:txBody>
      </p:sp>
    </p:spTree>
    <p:extLst>
      <p:ext uri="{BB962C8B-B14F-4D97-AF65-F5344CB8AC3E}">
        <p14:creationId xmlns:p14="http://schemas.microsoft.com/office/powerpoint/2010/main" xmlns="" val="50220704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713"/>
            <a:ext cx="1543050" cy="78009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713"/>
            <a:ext cx="4476750" cy="78009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2124B38-ACB4-4031-BB2A-E63CEB1C4140}"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CE0C8D7-7244-4890-BFC6-0195DCEE4674}" type="slidenum">
              <a:rPr kumimoji="1" lang="ja-JP" altLang="en-US" smtClean="0"/>
              <a:pPr/>
              <a:t>&lt;#&gt;</a:t>
            </a:fld>
            <a:endParaRPr kumimoji="1" lang="ja-JP" altLang="en-US"/>
          </a:p>
        </p:txBody>
      </p:sp>
    </p:spTree>
    <p:extLst>
      <p:ext uri="{BB962C8B-B14F-4D97-AF65-F5344CB8AC3E}">
        <p14:creationId xmlns:p14="http://schemas.microsoft.com/office/powerpoint/2010/main" xmlns="" val="143949529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038"/>
            <a:ext cx="5829300" cy="1960562"/>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B8FCED2-FDAD-4DAF-AE97-48CA46BFD3DD}"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1A424C-7FCB-454A-B83C-4FBF2FD85A2E}" type="slidenum">
              <a:rPr kumimoji="1" lang="ja-JP" altLang="en-US" smtClean="0"/>
              <a:pPr/>
              <a:t>&lt;#&gt;</a:t>
            </a:fld>
            <a:endParaRPr kumimoji="1" lang="ja-JP" altLang="en-US"/>
          </a:p>
        </p:txBody>
      </p:sp>
    </p:spTree>
    <p:extLst>
      <p:ext uri="{BB962C8B-B14F-4D97-AF65-F5344CB8AC3E}">
        <p14:creationId xmlns:p14="http://schemas.microsoft.com/office/powerpoint/2010/main" xmlns="" val="1894003415"/>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E485F7-B120-403D-9F24-BD1F0D89BF52}"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1A424C-7FCB-454A-B83C-4FBF2FD85A2E}" type="slidenum">
              <a:rPr kumimoji="1" lang="ja-JP" altLang="en-US" smtClean="0"/>
              <a:pPr/>
              <a:t>&lt;#&gt;</a:t>
            </a:fld>
            <a:endParaRPr kumimoji="1" lang="ja-JP" altLang="en-US"/>
          </a:p>
        </p:txBody>
      </p:sp>
    </p:spTree>
    <p:extLst>
      <p:ext uri="{BB962C8B-B14F-4D97-AF65-F5344CB8AC3E}">
        <p14:creationId xmlns:p14="http://schemas.microsoft.com/office/powerpoint/2010/main" xmlns="" val="198571137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742B51D-F295-4A97-963F-2333F277760B}" type="datetime1">
              <a:rPr kumimoji="1" lang="ja-JP" altLang="en-US" smtClean="0"/>
              <a:pPr/>
              <a:t>2016/2/22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&lt;#&gt;</a:t>
            </a:fld>
            <a:endParaRPr kumimoji="1" lang="ja-JP" altLang="en-US"/>
          </a:p>
        </p:txBody>
      </p:sp>
    </p:spTree>
    <p:extLst>
      <p:ext uri="{BB962C8B-B14F-4D97-AF65-F5344CB8AC3E}">
        <p14:creationId xmlns:p14="http://schemas.microsoft.com/office/powerpoint/2010/main" xmlns="" val="1689784709"/>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5875338"/>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61AA33B-5ACB-4282-8B40-68D28CB88002}"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1A424C-7FCB-454A-B83C-4FBF2FD85A2E}" type="slidenum">
              <a:rPr kumimoji="1" lang="ja-JP" altLang="en-US" smtClean="0"/>
              <a:pPr/>
              <a:t>&lt;#&gt;</a:t>
            </a:fld>
            <a:endParaRPr kumimoji="1" lang="ja-JP" altLang="en-US"/>
          </a:p>
        </p:txBody>
      </p:sp>
    </p:spTree>
    <p:extLst>
      <p:ext uri="{BB962C8B-B14F-4D97-AF65-F5344CB8AC3E}">
        <p14:creationId xmlns:p14="http://schemas.microsoft.com/office/powerpoint/2010/main" xmlns="" val="1410458812"/>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88248EF-C512-4BFF-96AA-454CB5F754B7}" type="datetime1">
              <a:rPr kumimoji="1" lang="ja-JP" altLang="en-US" smtClean="0"/>
              <a:pPr/>
              <a:t>2016/2/22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01A424C-7FCB-454A-B83C-4FBF2FD85A2E}" type="slidenum">
              <a:rPr kumimoji="1" lang="ja-JP" altLang="en-US" smtClean="0"/>
              <a:pPr/>
              <a:t>&lt;#&gt;</a:t>
            </a:fld>
            <a:endParaRPr kumimoji="1" lang="ja-JP" altLang="en-US"/>
          </a:p>
        </p:txBody>
      </p:sp>
    </p:spTree>
    <p:extLst>
      <p:ext uri="{BB962C8B-B14F-4D97-AF65-F5344CB8AC3E}">
        <p14:creationId xmlns:p14="http://schemas.microsoft.com/office/powerpoint/2010/main" xmlns="" val="1151740079"/>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C1F349B-264F-42B6-BAB3-37A2A36E8409}" type="datetime1">
              <a:rPr kumimoji="1" lang="ja-JP" altLang="en-US" smtClean="0"/>
              <a:pPr/>
              <a:t>2016/2/22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01A424C-7FCB-454A-B83C-4FBF2FD85A2E}" type="slidenum">
              <a:rPr kumimoji="1" lang="ja-JP" altLang="en-US" smtClean="0"/>
              <a:pPr/>
              <a:t>&lt;#&gt;</a:t>
            </a:fld>
            <a:endParaRPr kumimoji="1" lang="ja-JP" altLang="en-US"/>
          </a:p>
        </p:txBody>
      </p:sp>
    </p:spTree>
    <p:extLst>
      <p:ext uri="{BB962C8B-B14F-4D97-AF65-F5344CB8AC3E}">
        <p14:creationId xmlns:p14="http://schemas.microsoft.com/office/powerpoint/2010/main" xmlns="" val="3803137808"/>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53F0E41-E444-44DB-BAFB-47439A33324E}" type="datetime1">
              <a:rPr kumimoji="1" lang="ja-JP" altLang="en-US" smtClean="0"/>
              <a:pPr/>
              <a:t>2016/2/22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01A424C-7FCB-454A-B83C-4FBF2FD85A2E}" type="slidenum">
              <a:rPr kumimoji="1" lang="ja-JP" altLang="en-US" smtClean="0"/>
              <a:pPr/>
              <a:t>&lt;#&gt;</a:t>
            </a:fld>
            <a:endParaRPr kumimoji="1" lang="ja-JP" altLang="en-US"/>
          </a:p>
        </p:txBody>
      </p:sp>
    </p:spTree>
    <p:extLst>
      <p:ext uri="{BB962C8B-B14F-4D97-AF65-F5344CB8AC3E}">
        <p14:creationId xmlns:p14="http://schemas.microsoft.com/office/powerpoint/2010/main" xmlns="" val="1381900256"/>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0BA1139-E57A-4A3D-A552-C3F35AD0B12E}" type="datetime1">
              <a:rPr kumimoji="1" lang="ja-JP" altLang="en-US" smtClean="0"/>
              <a:pPr/>
              <a:t>2016/2/22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01A424C-7FCB-454A-B83C-4FBF2FD85A2E}" type="slidenum">
              <a:rPr kumimoji="1" lang="ja-JP" altLang="en-US" smtClean="0"/>
              <a:pPr/>
              <a:t>&lt;#&gt;</a:t>
            </a:fld>
            <a:endParaRPr kumimoji="1" lang="ja-JP" altLang="en-US"/>
          </a:p>
        </p:txBody>
      </p:sp>
    </p:spTree>
    <p:extLst>
      <p:ext uri="{BB962C8B-B14F-4D97-AF65-F5344CB8AC3E}">
        <p14:creationId xmlns:p14="http://schemas.microsoft.com/office/powerpoint/2010/main" xmlns="" val="823947654"/>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3538"/>
            <a:ext cx="2255838"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AD9C35-14DC-4D59-BB73-FEF46F3A990C}" type="datetime1">
              <a:rPr kumimoji="1" lang="ja-JP" altLang="en-US" smtClean="0"/>
              <a:pPr/>
              <a:t>2016/2/22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01A424C-7FCB-454A-B83C-4FBF2FD85A2E}" type="slidenum">
              <a:rPr kumimoji="1" lang="ja-JP" altLang="en-US" smtClean="0"/>
              <a:pPr/>
              <a:t>&lt;#&gt;</a:t>
            </a:fld>
            <a:endParaRPr kumimoji="1" lang="ja-JP" altLang="en-US"/>
          </a:p>
        </p:txBody>
      </p:sp>
    </p:spTree>
    <p:extLst>
      <p:ext uri="{BB962C8B-B14F-4D97-AF65-F5344CB8AC3E}">
        <p14:creationId xmlns:p14="http://schemas.microsoft.com/office/powerpoint/2010/main" xmlns="" val="4290062652"/>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400800"/>
            <a:ext cx="4114800" cy="7556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18D6B18-0823-4E63-8A8C-2D8D09420309}" type="datetime1">
              <a:rPr kumimoji="1" lang="ja-JP" altLang="en-US" smtClean="0"/>
              <a:pPr/>
              <a:t>2016/2/22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01A424C-7FCB-454A-B83C-4FBF2FD85A2E}" type="slidenum">
              <a:rPr kumimoji="1" lang="ja-JP" altLang="en-US" smtClean="0"/>
              <a:pPr/>
              <a:t>&lt;#&gt;</a:t>
            </a:fld>
            <a:endParaRPr kumimoji="1" lang="ja-JP" altLang="en-US"/>
          </a:p>
        </p:txBody>
      </p:sp>
    </p:spTree>
    <p:extLst>
      <p:ext uri="{BB962C8B-B14F-4D97-AF65-F5344CB8AC3E}">
        <p14:creationId xmlns:p14="http://schemas.microsoft.com/office/powerpoint/2010/main" xmlns="" val="3666503104"/>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037F3E1-1DC5-45AB-8A5D-985FE1385AD0}"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1A424C-7FCB-454A-B83C-4FBF2FD85A2E}" type="slidenum">
              <a:rPr kumimoji="1" lang="ja-JP" altLang="en-US" smtClean="0"/>
              <a:pPr/>
              <a:t>&lt;#&gt;</a:t>
            </a:fld>
            <a:endParaRPr kumimoji="1" lang="ja-JP" altLang="en-US"/>
          </a:p>
        </p:txBody>
      </p:sp>
    </p:spTree>
    <p:extLst>
      <p:ext uri="{BB962C8B-B14F-4D97-AF65-F5344CB8AC3E}">
        <p14:creationId xmlns:p14="http://schemas.microsoft.com/office/powerpoint/2010/main" xmlns="" val="4072148059"/>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713"/>
            <a:ext cx="1543050" cy="78009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713"/>
            <a:ext cx="4476750" cy="78009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096C422-1CC0-4131-B020-90CB1D8EB35E}"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1A424C-7FCB-454A-B83C-4FBF2FD85A2E}" type="slidenum">
              <a:rPr kumimoji="1" lang="ja-JP" altLang="en-US" smtClean="0"/>
              <a:pPr/>
              <a:t>&lt;#&gt;</a:t>
            </a:fld>
            <a:endParaRPr kumimoji="1" lang="ja-JP" altLang="en-US"/>
          </a:p>
        </p:txBody>
      </p:sp>
    </p:spTree>
    <p:extLst>
      <p:ext uri="{BB962C8B-B14F-4D97-AF65-F5344CB8AC3E}">
        <p14:creationId xmlns:p14="http://schemas.microsoft.com/office/powerpoint/2010/main" xmlns="" val="2647501525"/>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70"/>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DDF5779-6B4E-4FE1-B025-DE8A29418D89}" type="datetime1">
              <a:rPr lang="ja-JP" altLang="en-US" smtClean="0">
                <a:solidFill>
                  <a:prstClr val="black">
                    <a:tint val="75000"/>
                  </a:prstClr>
                </a:solidFill>
              </a:rPr>
              <a:pPr/>
              <a:t>2016/2/22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C69D298-1E61-4547-804E-3B5FBE441903}" type="slidenum">
              <a:rPr lang="ja-JP" altLang="en-US" smtClean="0">
                <a:solidFill>
                  <a:prstClr val="black">
                    <a:tint val="75000"/>
                  </a:prstClr>
                </a:solidFill>
              </a:rPr>
              <a:pPr/>
              <a:t>&lt;#&gt;</a:t>
            </a:fld>
            <a:endParaRPr lang="ja-JP" altLang="en-US">
              <a:solidFill>
                <a:prstClr val="black">
                  <a:tint val="75000"/>
                </a:prstClr>
              </a:solidFill>
            </a:endParaRPr>
          </a:p>
        </p:txBody>
      </p:sp>
    </p:spTree>
    <p:extLst>
      <p:ext uri="{BB962C8B-B14F-4D97-AF65-F5344CB8AC3E}">
        <p14:creationId xmlns:p14="http://schemas.microsoft.com/office/powerpoint/2010/main" xmlns="" val="39810716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F06AACA-8CEE-4644-8D8D-00A64AF01401}" type="datetime1">
              <a:rPr kumimoji="1" lang="ja-JP" altLang="en-US" smtClean="0"/>
              <a:pPr/>
              <a:t>2016/2/22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C69D298-1E61-4547-804E-3B5FBE441903}" type="slidenum">
              <a:rPr kumimoji="1" lang="ja-JP" altLang="en-US" smtClean="0"/>
              <a:pPr/>
              <a:t>&lt;#&gt;</a:t>
            </a:fld>
            <a:endParaRPr kumimoji="1" lang="ja-JP" altLang="en-US"/>
          </a:p>
        </p:txBody>
      </p:sp>
    </p:spTree>
    <p:extLst>
      <p:ext uri="{BB962C8B-B14F-4D97-AF65-F5344CB8AC3E}">
        <p14:creationId xmlns:p14="http://schemas.microsoft.com/office/powerpoint/2010/main" xmlns="" val="2582083904"/>
      </p:ext>
    </p:extLst>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a:xfrm>
            <a:off x="355724" y="2339752"/>
            <a:ext cx="6172200" cy="6034617"/>
          </a:xfrm>
        </p:spPr>
        <p:txBody>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fld id="{4F1EFE00-BC8D-46CF-A8C6-50E7485C0318}" type="datetime1">
              <a:rPr lang="ja-JP" altLang="en-US" smtClean="0">
                <a:solidFill>
                  <a:prstClr val="black">
                    <a:tint val="75000"/>
                  </a:prstClr>
                </a:solidFill>
              </a:rPr>
              <a:pPr/>
              <a:t>2016/2/22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C69D298-1E61-4547-804E-3B5FBE441903}" type="slidenum">
              <a:rPr lang="ja-JP" altLang="en-US" smtClean="0">
                <a:solidFill>
                  <a:prstClr val="black">
                    <a:tint val="75000"/>
                  </a:prstClr>
                </a:solidFill>
              </a:rPr>
              <a:pPr/>
              <a:t>&lt;#&gt;</a:t>
            </a:fld>
            <a:endParaRPr lang="ja-JP" altLang="en-US">
              <a:solidFill>
                <a:prstClr val="black">
                  <a:tint val="75000"/>
                </a:prstClr>
              </a:solidFill>
            </a:endParaRPr>
          </a:p>
        </p:txBody>
      </p:sp>
      <p:pic>
        <p:nvPicPr>
          <p:cNvPr id="9218"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204912" y="179512"/>
            <a:ext cx="6473825" cy="1095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219" name="Picture 3"/>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204912" y="8964488"/>
            <a:ext cx="6473825" cy="1095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220" name="Picture 4"/>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131887" y="241300"/>
            <a:ext cx="146050" cy="8785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221" name="Picture 5"/>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6605712" y="234031"/>
            <a:ext cx="146050" cy="8785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69138098"/>
      </p:ext>
    </p:extLst>
  </p:cSld>
  <p:clrMapOvr>
    <a:masterClrMapping/>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60FCB82-D20C-453A-82E8-4C35F9FEFE07}" type="datetime1">
              <a:rPr lang="ja-JP" altLang="en-US" smtClean="0">
                <a:solidFill>
                  <a:prstClr val="black">
                    <a:tint val="75000"/>
                  </a:prstClr>
                </a:solidFill>
              </a:rPr>
              <a:pPr/>
              <a:t>2016/2/22</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3C69D298-1E61-4547-804E-3B5FBE441903}" type="slidenum">
              <a:rPr lang="ja-JP" altLang="en-US" smtClean="0">
                <a:solidFill>
                  <a:prstClr val="black">
                    <a:tint val="75000"/>
                  </a:prstClr>
                </a:solidFill>
              </a:rPr>
              <a:pPr/>
              <a:t>&lt;#&gt;</a:t>
            </a:fld>
            <a:endParaRPr lang="ja-JP" altLang="en-US">
              <a:solidFill>
                <a:prstClr val="black">
                  <a:tint val="75000"/>
                </a:prstClr>
              </a:solidFill>
            </a:endParaRPr>
          </a:p>
        </p:txBody>
      </p:sp>
    </p:spTree>
    <p:extLst>
      <p:ext uri="{BB962C8B-B14F-4D97-AF65-F5344CB8AC3E}">
        <p14:creationId xmlns:p14="http://schemas.microsoft.com/office/powerpoint/2010/main" xmlns="" val="2019003961"/>
      </p:ext>
    </p:extLst>
  </p:cSld>
  <p:clrMapOvr>
    <a:masterClrMapping/>
  </p:clrMapOvr>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78EE166-44DC-4AA4-A905-4E77E2F1BC31}" type="datetime1">
              <a:rPr lang="ja-JP" altLang="en-US" smtClean="0">
                <a:solidFill>
                  <a:prstClr val="black">
                    <a:tint val="75000"/>
                  </a:prstClr>
                </a:solidFill>
              </a:rPr>
              <a:pPr/>
              <a:t>2016/2/22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C69D298-1E61-4547-804E-3B5FBE441903}" type="slidenum">
              <a:rPr lang="ja-JP" altLang="en-US" smtClean="0">
                <a:solidFill>
                  <a:prstClr val="black">
                    <a:tint val="75000"/>
                  </a:prstClr>
                </a:solidFill>
              </a:rPr>
              <a:pPr/>
              <a:t>&lt;#&gt;</a:t>
            </a:fld>
            <a:endParaRPr lang="ja-JP" altLang="en-US">
              <a:solidFill>
                <a:prstClr val="black">
                  <a:tint val="75000"/>
                </a:prstClr>
              </a:solidFill>
            </a:endParaRPr>
          </a:p>
        </p:txBody>
      </p:sp>
    </p:spTree>
    <p:extLst>
      <p:ext uri="{BB962C8B-B14F-4D97-AF65-F5344CB8AC3E}">
        <p14:creationId xmlns:p14="http://schemas.microsoft.com/office/powerpoint/2010/main" xmlns="" val="157638289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7"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2"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5F1D266-A98F-41FB-9E87-1FAD84BF43DA}" type="datetime1">
              <a:rPr lang="ja-JP" altLang="en-US" smtClean="0">
                <a:solidFill>
                  <a:prstClr val="black">
                    <a:tint val="75000"/>
                  </a:prstClr>
                </a:solidFill>
              </a:rPr>
              <a:pPr/>
              <a:t>2016/2/22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3C69D298-1E61-4547-804E-3B5FBE441903}" type="slidenum">
              <a:rPr lang="ja-JP" altLang="en-US" smtClean="0">
                <a:solidFill>
                  <a:prstClr val="black">
                    <a:tint val="75000"/>
                  </a:prstClr>
                </a:solidFill>
              </a:rPr>
              <a:pPr/>
              <a:t>&lt;#&gt;</a:t>
            </a:fld>
            <a:endParaRPr lang="ja-JP" altLang="en-US">
              <a:solidFill>
                <a:prstClr val="black">
                  <a:tint val="75000"/>
                </a:prstClr>
              </a:solidFill>
            </a:endParaRPr>
          </a:p>
        </p:txBody>
      </p:sp>
    </p:spTree>
    <p:extLst>
      <p:ext uri="{BB962C8B-B14F-4D97-AF65-F5344CB8AC3E}">
        <p14:creationId xmlns:p14="http://schemas.microsoft.com/office/powerpoint/2010/main" xmlns="" val="188107204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9ED3D4F-9FCF-4A27-A0A4-5F2695BD3E56}" type="datetime1">
              <a:rPr lang="ja-JP" altLang="en-US" smtClean="0">
                <a:solidFill>
                  <a:prstClr val="black">
                    <a:tint val="75000"/>
                  </a:prstClr>
                </a:solidFill>
              </a:rPr>
              <a:pPr/>
              <a:t>2016/2/22</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3C69D298-1E61-4547-804E-3B5FBE441903}" type="slidenum">
              <a:rPr lang="ja-JP" altLang="en-US" smtClean="0">
                <a:solidFill>
                  <a:prstClr val="black">
                    <a:tint val="75000"/>
                  </a:prstClr>
                </a:solidFill>
              </a:rPr>
              <a:pPr/>
              <a:t>&lt;#&gt;</a:t>
            </a:fld>
            <a:endParaRPr lang="ja-JP" altLang="en-US">
              <a:solidFill>
                <a:prstClr val="black">
                  <a:tint val="75000"/>
                </a:prstClr>
              </a:solidFill>
            </a:endParaRPr>
          </a:p>
        </p:txBody>
      </p:sp>
    </p:spTree>
    <p:extLst>
      <p:ext uri="{BB962C8B-B14F-4D97-AF65-F5344CB8AC3E}">
        <p14:creationId xmlns:p14="http://schemas.microsoft.com/office/powerpoint/2010/main" xmlns="" val="343351960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2D4100B-9732-4B12-B603-2802C89E0841}" type="datetime1">
              <a:rPr lang="ja-JP" altLang="en-US" smtClean="0">
                <a:solidFill>
                  <a:prstClr val="black">
                    <a:tint val="75000"/>
                  </a:prstClr>
                </a:solidFill>
              </a:rPr>
              <a:pPr/>
              <a:t>2016/2/22</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3C69D298-1E61-4547-804E-3B5FBE441903}" type="slidenum">
              <a:rPr lang="ja-JP" altLang="en-US" smtClean="0">
                <a:solidFill>
                  <a:prstClr val="black">
                    <a:tint val="75000"/>
                  </a:prstClr>
                </a:solidFill>
              </a:rPr>
              <a:pPr/>
              <a:t>&lt;#&gt;</a:t>
            </a:fld>
            <a:endParaRPr lang="ja-JP" altLang="en-US">
              <a:solidFill>
                <a:prstClr val="black">
                  <a:tint val="75000"/>
                </a:prstClr>
              </a:solidFill>
            </a:endParaRPr>
          </a:p>
        </p:txBody>
      </p:sp>
    </p:spTree>
    <p:extLst>
      <p:ext uri="{BB962C8B-B14F-4D97-AF65-F5344CB8AC3E}">
        <p14:creationId xmlns:p14="http://schemas.microsoft.com/office/powerpoint/2010/main" xmlns="" val="322493826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F5CB277-AC5C-44B3-B81A-1DC1CBD116A5}" type="datetime1">
              <a:rPr lang="ja-JP" altLang="en-US" smtClean="0">
                <a:solidFill>
                  <a:prstClr val="black">
                    <a:tint val="75000"/>
                  </a:prstClr>
                </a:solidFill>
              </a:rPr>
              <a:pPr/>
              <a:t>2016/2/22</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3C69D298-1E61-4547-804E-3B5FBE441903}" type="slidenum">
              <a:rPr lang="ja-JP" altLang="en-US" smtClean="0">
                <a:solidFill>
                  <a:prstClr val="black">
                    <a:tint val="75000"/>
                  </a:prstClr>
                </a:solidFill>
              </a:rPr>
              <a:pPr/>
              <a:t>&lt;#&gt;</a:t>
            </a:fld>
            <a:endParaRPr lang="ja-JP" altLang="en-US">
              <a:solidFill>
                <a:prstClr val="black">
                  <a:tint val="75000"/>
                </a:prstClr>
              </a:solidFill>
            </a:endParaRPr>
          </a:p>
        </p:txBody>
      </p:sp>
    </p:spTree>
    <p:extLst>
      <p:ext uri="{BB962C8B-B14F-4D97-AF65-F5344CB8AC3E}">
        <p14:creationId xmlns:p14="http://schemas.microsoft.com/office/powerpoint/2010/main" xmlns="" val="325431862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BD29756-B1A4-42AA-A6D0-C630494B0D4B}" type="datetime1">
              <a:rPr lang="ja-JP" altLang="en-US" smtClean="0">
                <a:solidFill>
                  <a:prstClr val="black">
                    <a:tint val="75000"/>
                  </a:prstClr>
                </a:solidFill>
              </a:rPr>
              <a:pPr/>
              <a:t>2016/2/22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3C69D298-1E61-4547-804E-3B5FBE441903}" type="slidenum">
              <a:rPr lang="ja-JP" altLang="en-US" smtClean="0">
                <a:solidFill>
                  <a:prstClr val="black">
                    <a:tint val="75000"/>
                  </a:prstClr>
                </a:solidFill>
              </a:rPr>
              <a:pPr/>
              <a:t>&lt;#&gt;</a:t>
            </a:fld>
            <a:endParaRPr lang="ja-JP" altLang="en-US">
              <a:solidFill>
                <a:prstClr val="black">
                  <a:tint val="75000"/>
                </a:prstClr>
              </a:solidFill>
            </a:endParaRPr>
          </a:p>
        </p:txBody>
      </p:sp>
    </p:spTree>
    <p:extLst>
      <p:ext uri="{BB962C8B-B14F-4D97-AF65-F5344CB8AC3E}">
        <p14:creationId xmlns:p14="http://schemas.microsoft.com/office/powerpoint/2010/main" xmlns="" val="302770350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1"/>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0EBC556-5238-4F8A-B3F9-A4116902371F}" type="datetime1">
              <a:rPr lang="ja-JP" altLang="en-US" smtClean="0">
                <a:solidFill>
                  <a:prstClr val="black">
                    <a:tint val="75000"/>
                  </a:prstClr>
                </a:solidFill>
              </a:rPr>
              <a:pPr/>
              <a:t>2016/2/22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3C69D298-1E61-4547-804E-3B5FBE441903}" type="slidenum">
              <a:rPr lang="ja-JP" altLang="en-US" smtClean="0">
                <a:solidFill>
                  <a:prstClr val="black">
                    <a:tint val="75000"/>
                  </a:prstClr>
                </a:solidFill>
              </a:rPr>
              <a:pPr/>
              <a:t>&lt;#&gt;</a:t>
            </a:fld>
            <a:endParaRPr lang="ja-JP" altLang="en-US">
              <a:solidFill>
                <a:prstClr val="black">
                  <a:tint val="75000"/>
                </a:prstClr>
              </a:solidFill>
            </a:endParaRPr>
          </a:p>
        </p:txBody>
      </p:sp>
    </p:spTree>
    <p:extLst>
      <p:ext uri="{BB962C8B-B14F-4D97-AF65-F5344CB8AC3E}">
        <p14:creationId xmlns:p14="http://schemas.microsoft.com/office/powerpoint/2010/main" xmlns="" val="328602154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D998074-81D9-4861-8507-F639522EEACC}" type="datetime1">
              <a:rPr lang="ja-JP" altLang="en-US" smtClean="0">
                <a:solidFill>
                  <a:prstClr val="black">
                    <a:tint val="75000"/>
                  </a:prstClr>
                </a:solidFill>
              </a:rPr>
              <a:pPr/>
              <a:t>2016/2/22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C69D298-1E61-4547-804E-3B5FBE441903}" type="slidenum">
              <a:rPr lang="ja-JP" altLang="en-US" smtClean="0">
                <a:solidFill>
                  <a:prstClr val="black">
                    <a:tint val="75000"/>
                  </a:prstClr>
                </a:solidFill>
              </a:rPr>
              <a:pPr/>
              <a:t>&lt;#&gt;</a:t>
            </a:fld>
            <a:endParaRPr lang="ja-JP" altLang="en-US">
              <a:solidFill>
                <a:prstClr val="black">
                  <a:tint val="75000"/>
                </a:prstClr>
              </a:solidFill>
            </a:endParaRPr>
          </a:p>
        </p:txBody>
      </p:sp>
    </p:spTree>
    <p:extLst>
      <p:ext uri="{BB962C8B-B14F-4D97-AF65-F5344CB8AC3E}">
        <p14:creationId xmlns:p14="http://schemas.microsoft.com/office/powerpoint/2010/main" xmlns="" val="2949688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1"/>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195416E-AAE6-414D-BB31-3931276A4BE8}" type="datetime1">
              <a:rPr kumimoji="1" lang="ja-JP" altLang="en-US" smtClean="0"/>
              <a:pPr/>
              <a:t>2016/2/22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C69D298-1E61-4547-804E-3B5FBE441903}" type="slidenum">
              <a:rPr kumimoji="1" lang="ja-JP" altLang="en-US" smtClean="0"/>
              <a:pPr/>
              <a:t>&lt;#&gt;</a:t>
            </a:fld>
            <a:endParaRPr kumimoji="1" lang="ja-JP" altLang="en-US"/>
          </a:p>
        </p:txBody>
      </p:sp>
    </p:spTree>
    <p:extLst>
      <p:ext uri="{BB962C8B-B14F-4D97-AF65-F5344CB8AC3E}">
        <p14:creationId xmlns:p14="http://schemas.microsoft.com/office/powerpoint/2010/main" xmlns="" val="3820130181"/>
      </p:ext>
    </p:extLst>
  </p:cSld>
  <p:clrMapOvr>
    <a:masterClrMapping/>
  </p:clrMapOvr>
  <p:timing>
    <p:tnLst>
      <p:par>
        <p:cTn id="1" dur="indefinite" restart="never" nodeType="tmRoot"/>
      </p:par>
    </p:tnLst>
  </p:timing>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7"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641B4D4-943D-478E-AB08-C4FD96F26BEC}" type="datetime1">
              <a:rPr lang="ja-JP" altLang="en-US" smtClean="0">
                <a:solidFill>
                  <a:prstClr val="black">
                    <a:tint val="75000"/>
                  </a:prstClr>
                </a:solidFill>
              </a:rPr>
              <a:pPr/>
              <a:t>2016/2/22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C69D298-1E61-4547-804E-3B5FBE441903}" type="slidenum">
              <a:rPr lang="ja-JP" altLang="en-US" smtClean="0">
                <a:solidFill>
                  <a:prstClr val="black">
                    <a:tint val="75000"/>
                  </a:prstClr>
                </a:solidFill>
              </a:rPr>
              <a:pPr/>
              <a:t>&lt;#&gt;</a:t>
            </a:fld>
            <a:endParaRPr lang="ja-JP" altLang="en-US">
              <a:solidFill>
                <a:prstClr val="black">
                  <a:tint val="75000"/>
                </a:prstClr>
              </a:solidFill>
            </a:endParaRPr>
          </a:p>
        </p:txBody>
      </p:sp>
    </p:spTree>
    <p:extLst>
      <p:ext uri="{BB962C8B-B14F-4D97-AF65-F5344CB8AC3E}">
        <p14:creationId xmlns:p14="http://schemas.microsoft.com/office/powerpoint/2010/main" xmlns="" val="3895812086"/>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038"/>
            <a:ext cx="5829300" cy="1960562"/>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AC70025-7ACD-4D51-8EF4-EA04C97AABBF}"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EB0640-E392-4980-871B-49AB4EDA4E2C}" type="slidenum">
              <a:rPr kumimoji="1" lang="ja-JP" altLang="en-US" smtClean="0"/>
              <a:pPr/>
              <a:t>&lt;#&gt;</a:t>
            </a:fld>
            <a:endParaRPr kumimoji="1" lang="ja-JP" altLang="en-US"/>
          </a:p>
        </p:txBody>
      </p:sp>
    </p:spTree>
    <p:extLst>
      <p:ext uri="{BB962C8B-B14F-4D97-AF65-F5344CB8AC3E}">
        <p14:creationId xmlns:p14="http://schemas.microsoft.com/office/powerpoint/2010/main" xmlns="" val="425127751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E8F95A3-2AE7-4A2D-B1A4-AC08C26D7AC8}"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EB0640-E392-4980-871B-49AB4EDA4E2C}" type="slidenum">
              <a:rPr kumimoji="1" lang="ja-JP" altLang="en-US" smtClean="0"/>
              <a:pPr/>
              <a:t>&lt;#&gt;</a:t>
            </a:fld>
            <a:endParaRPr kumimoji="1" lang="ja-JP" altLang="en-US"/>
          </a:p>
        </p:txBody>
      </p:sp>
    </p:spTree>
    <p:extLst>
      <p:ext uri="{BB962C8B-B14F-4D97-AF65-F5344CB8AC3E}">
        <p14:creationId xmlns:p14="http://schemas.microsoft.com/office/powerpoint/2010/main" xmlns="" val="360583002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5875338"/>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592640A-B193-44E5-A37F-9627B25FD371}" type="datetime1">
              <a:rPr kumimoji="1" lang="ja-JP" altLang="en-US" smtClean="0"/>
              <a:pPr/>
              <a:t>2016/2/22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EB0640-E392-4980-871B-49AB4EDA4E2C}" type="slidenum">
              <a:rPr kumimoji="1" lang="ja-JP" altLang="en-US" smtClean="0"/>
              <a:pPr/>
              <a:t>&lt;#&gt;</a:t>
            </a:fld>
            <a:endParaRPr kumimoji="1" lang="ja-JP" altLang="en-US"/>
          </a:p>
        </p:txBody>
      </p:sp>
    </p:spTree>
    <p:extLst>
      <p:ext uri="{BB962C8B-B14F-4D97-AF65-F5344CB8AC3E}">
        <p14:creationId xmlns:p14="http://schemas.microsoft.com/office/powerpoint/2010/main" xmlns="" val="312686306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552CB48-8DB7-42D4-9E75-00FCA05183C9}" type="datetime1">
              <a:rPr kumimoji="1" lang="ja-JP" altLang="en-US" smtClean="0"/>
              <a:pPr/>
              <a:t>2016/2/22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8EB0640-E392-4980-871B-49AB4EDA4E2C}" type="slidenum">
              <a:rPr kumimoji="1" lang="ja-JP" altLang="en-US" smtClean="0"/>
              <a:pPr/>
              <a:t>&lt;#&gt;</a:t>
            </a:fld>
            <a:endParaRPr kumimoji="1" lang="ja-JP" altLang="en-US"/>
          </a:p>
        </p:txBody>
      </p:sp>
    </p:spTree>
    <p:extLst>
      <p:ext uri="{BB962C8B-B14F-4D97-AF65-F5344CB8AC3E}">
        <p14:creationId xmlns:p14="http://schemas.microsoft.com/office/powerpoint/2010/main" xmlns="" val="201545682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33D2FD2-76AF-4178-A442-023FD26FEC2C}" type="datetime1">
              <a:rPr kumimoji="1" lang="ja-JP" altLang="en-US" smtClean="0"/>
              <a:pPr/>
              <a:t>2016/2/22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8EB0640-E392-4980-871B-49AB4EDA4E2C}" type="slidenum">
              <a:rPr kumimoji="1" lang="ja-JP" altLang="en-US" smtClean="0"/>
              <a:pPr/>
              <a:t>&lt;#&gt;</a:t>
            </a:fld>
            <a:endParaRPr kumimoji="1" lang="ja-JP" altLang="en-US"/>
          </a:p>
        </p:txBody>
      </p:sp>
    </p:spTree>
    <p:extLst>
      <p:ext uri="{BB962C8B-B14F-4D97-AF65-F5344CB8AC3E}">
        <p14:creationId xmlns:p14="http://schemas.microsoft.com/office/powerpoint/2010/main" xmlns="" val="320248208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12383B9-7914-4482-BC8D-23E93E0DA080}" type="datetime1">
              <a:rPr kumimoji="1" lang="ja-JP" altLang="en-US" smtClean="0"/>
              <a:pPr/>
              <a:t>2016/2/22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8EB0640-E392-4980-871B-49AB4EDA4E2C}" type="slidenum">
              <a:rPr kumimoji="1" lang="ja-JP" altLang="en-US" smtClean="0"/>
              <a:pPr/>
              <a:t>&lt;#&gt;</a:t>
            </a:fld>
            <a:endParaRPr kumimoji="1" lang="ja-JP" altLang="en-US"/>
          </a:p>
        </p:txBody>
      </p:sp>
    </p:spTree>
    <p:extLst>
      <p:ext uri="{BB962C8B-B14F-4D97-AF65-F5344CB8AC3E}">
        <p14:creationId xmlns:p14="http://schemas.microsoft.com/office/powerpoint/2010/main" xmlns="" val="3027518273"/>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75C9395-FF38-46F9-91A6-EC96E180EA2E}" type="datetime1">
              <a:rPr kumimoji="1" lang="ja-JP" altLang="en-US" smtClean="0"/>
              <a:pPr/>
              <a:t>2016/2/22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8EB0640-E392-4980-871B-49AB4EDA4E2C}" type="slidenum">
              <a:rPr kumimoji="1" lang="ja-JP" altLang="en-US" smtClean="0"/>
              <a:pPr/>
              <a:t>&lt;#&gt;</a:t>
            </a:fld>
            <a:endParaRPr kumimoji="1" lang="ja-JP" altLang="en-US"/>
          </a:p>
        </p:txBody>
      </p:sp>
    </p:spTree>
    <p:extLst>
      <p:ext uri="{BB962C8B-B14F-4D97-AF65-F5344CB8AC3E}">
        <p14:creationId xmlns:p14="http://schemas.microsoft.com/office/powerpoint/2010/main" xmlns="" val="413463022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3538"/>
            <a:ext cx="2255838"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29F594-94E0-45C5-9620-6D38ACD3BB41}" type="datetime1">
              <a:rPr kumimoji="1" lang="ja-JP" altLang="en-US" smtClean="0"/>
              <a:pPr/>
              <a:t>2016/2/22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8EB0640-E392-4980-871B-49AB4EDA4E2C}" type="slidenum">
              <a:rPr kumimoji="1" lang="ja-JP" altLang="en-US" smtClean="0"/>
              <a:pPr/>
              <a:t>&lt;#&gt;</a:t>
            </a:fld>
            <a:endParaRPr kumimoji="1" lang="ja-JP" altLang="en-US"/>
          </a:p>
        </p:txBody>
      </p:sp>
    </p:spTree>
    <p:extLst>
      <p:ext uri="{BB962C8B-B14F-4D97-AF65-F5344CB8AC3E}">
        <p14:creationId xmlns:p14="http://schemas.microsoft.com/office/powerpoint/2010/main" xmlns="" val="50059675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400800"/>
            <a:ext cx="4114800" cy="7556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6BE6E28-0C53-47AE-AEB4-4FC709B1DBAA}" type="datetime1">
              <a:rPr kumimoji="1" lang="ja-JP" altLang="en-US" smtClean="0"/>
              <a:pPr/>
              <a:t>2016/2/22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8EB0640-E392-4980-871B-49AB4EDA4E2C}" type="slidenum">
              <a:rPr kumimoji="1" lang="ja-JP" altLang="en-US" smtClean="0"/>
              <a:pPr/>
              <a:t>&lt;#&gt;</a:t>
            </a:fld>
            <a:endParaRPr kumimoji="1" lang="ja-JP" altLang="en-US"/>
          </a:p>
        </p:txBody>
      </p:sp>
    </p:spTree>
    <p:extLst>
      <p:ext uri="{BB962C8B-B14F-4D97-AF65-F5344CB8AC3E}">
        <p14:creationId xmlns:p14="http://schemas.microsoft.com/office/powerpoint/2010/main" xmlns="" val="4183744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98.xml"/><Relationship Id="rId3" Type="http://schemas.openxmlformats.org/officeDocument/2006/relationships/slideLayout" Target="../slideLayouts/slideLayout93.xml"/><Relationship Id="rId7" Type="http://schemas.openxmlformats.org/officeDocument/2006/relationships/slideLayout" Target="../slideLayouts/slideLayout97.xml"/><Relationship Id="rId12" Type="http://schemas.openxmlformats.org/officeDocument/2006/relationships/theme" Target="../theme/theme10.xml"/><Relationship Id="rId2" Type="http://schemas.openxmlformats.org/officeDocument/2006/relationships/slideLayout" Target="../slideLayouts/slideLayout92.xml"/><Relationship Id="rId1" Type="http://schemas.openxmlformats.org/officeDocument/2006/relationships/slideLayout" Target="../slideLayouts/slideLayout91.xml"/><Relationship Id="rId6" Type="http://schemas.openxmlformats.org/officeDocument/2006/relationships/slideLayout" Target="../slideLayouts/slideLayout96.xml"/><Relationship Id="rId11" Type="http://schemas.openxmlformats.org/officeDocument/2006/relationships/slideLayout" Target="../slideLayouts/slideLayout101.xml"/><Relationship Id="rId5" Type="http://schemas.openxmlformats.org/officeDocument/2006/relationships/slideLayout" Target="../slideLayouts/slideLayout95.xml"/><Relationship Id="rId10" Type="http://schemas.openxmlformats.org/officeDocument/2006/relationships/slideLayout" Target="../slideLayouts/slideLayout100.xml"/><Relationship Id="rId4" Type="http://schemas.openxmlformats.org/officeDocument/2006/relationships/slideLayout" Target="../slideLayouts/slideLayout94.xml"/><Relationship Id="rId9" Type="http://schemas.openxmlformats.org/officeDocument/2006/relationships/slideLayout" Target="../slideLayouts/slideLayout9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5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7.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8.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theme" Target="../theme/theme9.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slideLayout" Target="../slideLayouts/slideLayout90.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D42A0AB-A767-4F9C-B10F-FF1642044CC0}" type="datetime1">
              <a:rPr kumimoji="1" lang="ja-JP" altLang="en-US" smtClean="0"/>
              <a:pPr/>
              <a:t>2016/2/22</a:t>
            </a:fld>
            <a:endParaRPr kumimoji="1" lang="ja-JP" altLang="en-US"/>
          </a:p>
        </p:txBody>
      </p:sp>
      <p:sp>
        <p:nvSpPr>
          <p:cNvPr id="5" name="フッター プレースホルダー 4"/>
          <p:cNvSpPr>
            <a:spLocks noGrp="1"/>
          </p:cNvSpPr>
          <p:nvPr>
            <p:ph type="ftr" sz="quarter" idx="3"/>
          </p:nvPr>
        </p:nvSpPr>
        <p:spPr>
          <a:xfrm>
            <a:off x="2343150" y="8475137"/>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C69D298-1E61-4547-804E-3B5FBE441903}" type="slidenum">
              <a:rPr kumimoji="1" lang="ja-JP" altLang="en-US" smtClean="0"/>
              <a:pPr/>
              <a:t>&lt;#&gt;</a:t>
            </a:fld>
            <a:endParaRPr kumimoji="1" lang="ja-JP" altLang="en-US"/>
          </a:p>
        </p:txBody>
      </p:sp>
    </p:spTree>
    <p:extLst>
      <p:ext uri="{BB962C8B-B14F-4D97-AF65-F5344CB8AC3E}">
        <p14:creationId xmlns:p14="http://schemas.microsoft.com/office/powerpoint/2010/main" xmlns="" val="211302277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C56CA3D9-0E71-4415-A766-B50E6E787571}" type="datetime1">
              <a:rPr kumimoji="1" lang="ja-JP" altLang="en-US" smtClean="0"/>
              <a:pPr/>
              <a:t>2016/2/22</a:t>
            </a:fld>
            <a:endParaRPr kumimoji="1" lang="ja-JP" altLang="en-US"/>
          </a:p>
        </p:txBody>
      </p:sp>
      <p:sp>
        <p:nvSpPr>
          <p:cNvPr id="5" name="フッター プレースホルダー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68EB0640-E392-4980-871B-49AB4EDA4E2C}" type="slidenum">
              <a:rPr kumimoji="1" lang="ja-JP" altLang="en-US" smtClean="0"/>
              <a:pPr/>
              <a:t>&lt;#&gt;</a:t>
            </a:fld>
            <a:endParaRPr kumimoji="1" lang="ja-JP" altLang="en-US"/>
          </a:p>
        </p:txBody>
      </p:sp>
    </p:spTree>
    <p:extLst>
      <p:ext uri="{BB962C8B-B14F-4D97-AF65-F5344CB8AC3E}">
        <p14:creationId xmlns:p14="http://schemas.microsoft.com/office/powerpoint/2010/main" xmlns="" val="3880980671"/>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90DDDBA4-5749-4177-8E5E-61800B5CCFF3}" type="datetime1">
              <a:rPr kumimoji="1" lang="ja-JP" altLang="en-US" smtClean="0"/>
              <a:pPr/>
              <a:t>2016/2/22</a:t>
            </a:fld>
            <a:endParaRPr kumimoji="1" lang="ja-JP" altLang="en-US"/>
          </a:p>
        </p:txBody>
      </p:sp>
      <p:sp>
        <p:nvSpPr>
          <p:cNvPr id="5" name="フッター プレースホルダー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85A55DE8-6E4D-4F44-9902-8B1D8C859B89}" type="slidenum">
              <a:rPr kumimoji="1" lang="ja-JP" altLang="en-US" smtClean="0"/>
              <a:pPr/>
              <a:t>&lt;#&gt;</a:t>
            </a:fld>
            <a:endParaRPr kumimoji="1" lang="ja-JP" altLang="en-US"/>
          </a:p>
        </p:txBody>
      </p:sp>
    </p:spTree>
    <p:extLst>
      <p:ext uri="{BB962C8B-B14F-4D97-AF65-F5344CB8AC3E}">
        <p14:creationId xmlns:p14="http://schemas.microsoft.com/office/powerpoint/2010/main" xmlns="" val="161636405"/>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8C4CFF6F-D8D2-4123-9924-3A6830B0F360}" type="datetime1">
              <a:rPr kumimoji="1" lang="ja-JP" altLang="en-US" smtClean="0"/>
              <a:pPr/>
              <a:t>2016/2/22</a:t>
            </a:fld>
            <a:endParaRPr kumimoji="1" lang="ja-JP" altLang="en-US"/>
          </a:p>
        </p:txBody>
      </p:sp>
      <p:sp>
        <p:nvSpPr>
          <p:cNvPr id="5" name="フッター プレースホルダー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E8BD20B5-B0C7-4450-A041-10834C76E99B}" type="slidenum">
              <a:rPr kumimoji="1" lang="ja-JP" altLang="en-US" smtClean="0"/>
              <a:pPr/>
              <a:t>&lt;#&gt;</a:t>
            </a:fld>
            <a:endParaRPr kumimoji="1" lang="ja-JP" altLang="en-US"/>
          </a:p>
        </p:txBody>
      </p:sp>
    </p:spTree>
    <p:extLst>
      <p:ext uri="{BB962C8B-B14F-4D97-AF65-F5344CB8AC3E}">
        <p14:creationId xmlns:p14="http://schemas.microsoft.com/office/powerpoint/2010/main" xmlns="" val="3633071588"/>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1A9BD950-884A-4D70-ADA3-27C0AD235454}" type="datetime1">
              <a:rPr kumimoji="1" lang="ja-JP" altLang="en-US" smtClean="0"/>
              <a:pPr/>
              <a:t>2016/2/22</a:t>
            </a:fld>
            <a:endParaRPr kumimoji="1" lang="ja-JP" altLang="en-US"/>
          </a:p>
        </p:txBody>
      </p:sp>
      <p:sp>
        <p:nvSpPr>
          <p:cNvPr id="5" name="フッター プレースホルダー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63210C76-E9F3-4204-B4D3-8D03610E0BDC}" type="slidenum">
              <a:rPr kumimoji="1" lang="ja-JP" altLang="en-US" smtClean="0"/>
              <a:pPr/>
              <a:t>&lt;#&gt;</a:t>
            </a:fld>
            <a:endParaRPr kumimoji="1" lang="ja-JP" altLang="en-US"/>
          </a:p>
        </p:txBody>
      </p:sp>
    </p:spTree>
    <p:extLst>
      <p:ext uri="{BB962C8B-B14F-4D97-AF65-F5344CB8AC3E}">
        <p14:creationId xmlns:p14="http://schemas.microsoft.com/office/powerpoint/2010/main" xmlns="" val="2633325476"/>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1"/>
            <a:r>
              <a:rPr kumimoji="1" lang="ja-JP" altLang="en-US" dirty="0" smtClean="0"/>
              <a:t>マスター テキストの書式設定</a:t>
            </a:r>
          </a:p>
          <a:p>
            <a:pPr lvl="2"/>
            <a:r>
              <a:rPr kumimoji="1" lang="ja-JP" altLang="en-US" dirty="0" smtClean="0"/>
              <a:t>第 </a:t>
            </a:r>
            <a:r>
              <a:rPr kumimoji="1" lang="en-US" altLang="ja-JP" dirty="0" smtClean="0"/>
              <a:t>2 </a:t>
            </a:r>
            <a:r>
              <a:rPr kumimoji="1" lang="ja-JP" altLang="en-US" dirty="0" smtClean="0"/>
              <a:t>レベル</a:t>
            </a:r>
          </a:p>
          <a:p>
            <a:pPr lvl="3"/>
            <a:r>
              <a:rPr kumimoji="1" lang="ja-JP" altLang="en-US" dirty="0" smtClean="0"/>
              <a:t>第 </a:t>
            </a:r>
            <a:r>
              <a:rPr kumimoji="1" lang="en-US" altLang="ja-JP" dirty="0" smtClean="0"/>
              <a:t>3 </a:t>
            </a:r>
            <a:r>
              <a:rPr kumimoji="1" lang="ja-JP" altLang="en-US" dirty="0" smtClean="0"/>
              <a:t>レベル</a:t>
            </a:r>
          </a:p>
          <a:p>
            <a:pPr lvl="4"/>
            <a:r>
              <a:rPr kumimoji="1" lang="ja-JP" altLang="en-US" dirty="0" smtClean="0"/>
              <a:t>第 </a:t>
            </a:r>
            <a:r>
              <a:rPr kumimoji="1" lang="en-US" altLang="ja-JP" dirty="0" smtClean="0"/>
              <a:t>4 </a:t>
            </a:r>
            <a:r>
              <a:rPr kumimoji="1" lang="ja-JP" altLang="en-US" dirty="0" smtClean="0"/>
              <a:t>レベル</a:t>
            </a:r>
          </a:p>
          <a:p>
            <a:pPr lvl="5"/>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832D6C40-ADC1-42C8-9E91-48B9BCDF6725}" type="datetime1">
              <a:rPr kumimoji="1" lang="ja-JP" altLang="en-US" smtClean="0"/>
              <a:pPr/>
              <a:t>2016/2/22</a:t>
            </a:fld>
            <a:endParaRPr kumimoji="1" lang="ja-JP" altLang="en-US"/>
          </a:p>
        </p:txBody>
      </p:sp>
      <p:sp>
        <p:nvSpPr>
          <p:cNvPr id="5" name="フッター プレースホルダー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9C1AA3C1-984A-4B6F-90A4-2C9C2ED25E9D}" type="slidenum">
              <a:rPr kumimoji="1" lang="ja-JP" altLang="en-US" smtClean="0"/>
              <a:pPr/>
              <a:t>&lt;#&gt;</a:t>
            </a:fld>
            <a:endParaRPr kumimoji="1" lang="ja-JP" altLang="en-US"/>
          </a:p>
        </p:txBody>
      </p:sp>
    </p:spTree>
    <p:extLst>
      <p:ext uri="{BB962C8B-B14F-4D97-AF65-F5344CB8AC3E}">
        <p14:creationId xmlns:p14="http://schemas.microsoft.com/office/powerpoint/2010/main" xmlns="" val="2750096680"/>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6663C50-0244-4C1B-BA4D-60280ECA5B6B}" type="datetime1">
              <a:rPr lang="ja-JP" altLang="en-US" smtClean="0">
                <a:solidFill>
                  <a:prstClr val="black">
                    <a:tint val="75000"/>
                  </a:prstClr>
                </a:solidFill>
              </a:rPr>
              <a:pPr/>
              <a:t>2016/2/22</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2343150" y="8475137"/>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C69D298-1E61-4547-804E-3B5FBE441903}" type="slidenum">
              <a:rPr lang="ja-JP" altLang="en-US" smtClean="0">
                <a:solidFill>
                  <a:prstClr val="black">
                    <a:tint val="75000"/>
                  </a:prstClr>
                </a:solidFill>
              </a:rPr>
              <a:pPr/>
              <a:t>&lt;#&gt;</a:t>
            </a:fld>
            <a:endParaRPr lang="ja-JP" altLang="en-US">
              <a:solidFill>
                <a:prstClr val="black">
                  <a:tint val="75000"/>
                </a:prstClr>
              </a:solidFill>
            </a:endParaRPr>
          </a:p>
        </p:txBody>
      </p:sp>
    </p:spTree>
    <p:extLst>
      <p:ext uri="{BB962C8B-B14F-4D97-AF65-F5344CB8AC3E}">
        <p14:creationId xmlns:p14="http://schemas.microsoft.com/office/powerpoint/2010/main" xmlns="" val="2113022773"/>
      </p:ext>
    </p:extLst>
  </p:cSld>
  <p:clrMap bg1="lt1" tx1="dk1" bg2="lt2" tx2="dk2" accent1="accent1" accent2="accent2" accent3="accent3" accent4="accent4" accent5="accent5" accent6="accent6" hlink="hlink" folHlink="folHlink"/>
  <p:sldLayoutIdLst>
    <p:sldLayoutId id="2147483733" r:id="rId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38817A51-0EB4-4ABD-AC64-218FE205ADFF}" type="datetime1">
              <a:rPr kumimoji="1" lang="ja-JP" altLang="en-US" smtClean="0"/>
              <a:pPr/>
              <a:t>2016/2/22</a:t>
            </a:fld>
            <a:endParaRPr kumimoji="1" lang="ja-JP" altLang="en-US"/>
          </a:p>
        </p:txBody>
      </p:sp>
      <p:sp>
        <p:nvSpPr>
          <p:cNvPr id="5" name="フッター プレースホルダー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ACE0C8D7-7244-4890-BFC6-0195DCEE4674}" type="slidenum">
              <a:rPr kumimoji="1" lang="ja-JP" altLang="en-US" smtClean="0"/>
              <a:pPr/>
              <a:t>&lt;#&gt;</a:t>
            </a:fld>
            <a:endParaRPr kumimoji="1" lang="ja-JP" altLang="en-US"/>
          </a:p>
        </p:txBody>
      </p:sp>
    </p:spTree>
    <p:extLst>
      <p:ext uri="{BB962C8B-B14F-4D97-AF65-F5344CB8AC3E}">
        <p14:creationId xmlns:p14="http://schemas.microsoft.com/office/powerpoint/2010/main" xmlns="" val="2525934580"/>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5923D5DA-CBC7-4731-B52A-C1F8DEF9BFC7}" type="datetime1">
              <a:rPr kumimoji="1" lang="ja-JP" altLang="en-US" smtClean="0"/>
              <a:pPr/>
              <a:t>2016/2/22</a:t>
            </a:fld>
            <a:endParaRPr kumimoji="1" lang="ja-JP" altLang="en-US"/>
          </a:p>
        </p:txBody>
      </p:sp>
      <p:sp>
        <p:nvSpPr>
          <p:cNvPr id="5" name="フッター プレースホルダー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801A424C-7FCB-454A-B83C-4FBF2FD85A2E}" type="slidenum">
              <a:rPr kumimoji="1" lang="ja-JP" altLang="en-US" smtClean="0"/>
              <a:pPr/>
              <a:t>&lt;#&gt;</a:t>
            </a:fld>
            <a:endParaRPr kumimoji="1" lang="ja-JP" altLang="en-US"/>
          </a:p>
        </p:txBody>
      </p:sp>
    </p:spTree>
    <p:extLst>
      <p:ext uri="{BB962C8B-B14F-4D97-AF65-F5344CB8AC3E}">
        <p14:creationId xmlns:p14="http://schemas.microsoft.com/office/powerpoint/2010/main" xmlns="" val="2762167577"/>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6438437-289B-444D-B6A4-B141B43F8DBA}" type="datetime1">
              <a:rPr lang="ja-JP" altLang="en-US" smtClean="0">
                <a:solidFill>
                  <a:prstClr val="black">
                    <a:tint val="75000"/>
                  </a:prstClr>
                </a:solidFill>
              </a:rPr>
              <a:pPr/>
              <a:t>2016/2/22</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2343150" y="8475137"/>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C69D298-1E61-4547-804E-3B5FBE441903}" type="slidenum">
              <a:rPr lang="ja-JP" altLang="en-US" smtClean="0">
                <a:solidFill>
                  <a:prstClr val="black">
                    <a:tint val="75000"/>
                  </a:prstClr>
                </a:solidFill>
              </a:rPr>
              <a:pPr/>
              <a:t>&lt;#&gt;</a:t>
            </a:fld>
            <a:endParaRPr lang="ja-JP" altLang="en-US">
              <a:solidFill>
                <a:prstClr val="black">
                  <a:tint val="75000"/>
                </a:prstClr>
              </a:solidFill>
            </a:endParaRPr>
          </a:p>
        </p:txBody>
      </p:sp>
    </p:spTree>
    <p:extLst>
      <p:ext uri="{BB962C8B-B14F-4D97-AF65-F5344CB8AC3E}">
        <p14:creationId xmlns:p14="http://schemas.microsoft.com/office/powerpoint/2010/main" xmlns="" val="3882315903"/>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96"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76672" y="7236296"/>
            <a:ext cx="5832648" cy="1224136"/>
          </a:xfrm>
        </p:spPr>
        <p:txBody>
          <a:bodyPr>
            <a:normAutofit/>
          </a:bodyPr>
          <a:lstStyle/>
          <a:p>
            <a:pPr lvl="0" algn="l" defTabSz="457200" fontAlgn="base">
              <a:spcBef>
                <a:spcPct val="0"/>
              </a:spcBef>
              <a:spcAft>
                <a:spcPct val="0"/>
              </a:spcAft>
            </a:pPr>
            <a:r>
              <a:rPr lang="ja-JP" altLang="en-US" sz="1200" b="1"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発行：</a:t>
            </a:r>
            <a:r>
              <a:rPr lang="ja-JP" altLang="en-US" sz="1600" b="1"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たすけあいセンター「</a:t>
            </a:r>
            <a:r>
              <a:rPr lang="en-US" altLang="ja-JP" sz="1600" b="1"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JUNTOS</a:t>
            </a:r>
            <a:r>
              <a:rPr lang="ja-JP" altLang="en-US" sz="1600" b="1"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a:t>
            </a:r>
            <a:endParaRPr lang="en-US" altLang="ja-JP" sz="1600" b="1"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a:p>
            <a:pPr lvl="0" algn="l" defTabSz="457200" fontAlgn="base">
              <a:spcBef>
                <a:spcPct val="0"/>
              </a:spcBef>
              <a:spcAft>
                <a:spcPct val="0"/>
              </a:spcAft>
            </a:pPr>
            <a:r>
              <a:rPr lang="ja-JP" altLang="en-US" sz="1200" b="1"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（運営：認定</a:t>
            </a:r>
            <a:r>
              <a:rPr lang="en-US" altLang="ja-JP" sz="1200" b="1"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NPO</a:t>
            </a:r>
            <a:r>
              <a:rPr lang="ja-JP" altLang="en-US" sz="1200" b="1"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法人 茨城</a:t>
            </a:r>
            <a:r>
              <a:rPr lang="en-US" altLang="ja-JP" sz="1200" b="1"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NPO</a:t>
            </a:r>
            <a:r>
              <a:rPr lang="ja-JP" altLang="en-US" sz="1200" b="1"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センター・コモンズ）</a:t>
            </a:r>
            <a:endParaRPr lang="en-US" altLang="ja-JP" sz="1200" b="1"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a:p>
            <a:pPr lvl="0" algn="l" defTabSz="457200" fontAlgn="base">
              <a:spcBef>
                <a:spcPct val="0"/>
              </a:spcBef>
              <a:spcAft>
                <a:spcPct val="0"/>
              </a:spcAft>
            </a:pPr>
            <a:r>
              <a:rPr lang="ja-JP" altLang="en-US" sz="1200" b="1"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常総市水海道森下町</a:t>
            </a:r>
            <a:r>
              <a:rPr lang="en-US" altLang="ja-JP" sz="1200" b="1"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4346-3</a:t>
            </a:r>
            <a:r>
              <a:rPr lang="ja-JP" altLang="en-US" sz="1200" b="1"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エルバ水海道　　常総線「北水海道駅」　近く</a:t>
            </a:r>
            <a:endParaRPr lang="en-US" altLang="ja-JP" sz="1200" b="1"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a:p>
            <a:pPr lvl="0" algn="l" defTabSz="457200" fontAlgn="base">
              <a:spcBef>
                <a:spcPct val="0"/>
              </a:spcBef>
              <a:spcAft>
                <a:spcPct val="0"/>
              </a:spcAft>
            </a:pPr>
            <a:r>
              <a:rPr lang="ja-JP" altLang="en-US" sz="1200" b="1"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a:t>
            </a:r>
            <a:r>
              <a:rPr lang="en-US" altLang="ja-JP" sz="1200" b="1"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0297-44-4281</a:t>
            </a:r>
            <a:r>
              <a:rPr lang="ja-JP" altLang="en-US" sz="1200" b="1"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lang="en-US" altLang="ja-JP" sz="1200" b="1"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FAX</a:t>
            </a:r>
            <a:r>
              <a:rPr lang="ja-JP" altLang="en-US" sz="1200" b="1"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a:t>
            </a:r>
            <a:r>
              <a:rPr lang="en-US" altLang="ja-JP" sz="1200" b="1" dirty="0">
                <a:solidFill>
                  <a:prstClr val="black"/>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0297-44-4291</a:t>
            </a:r>
          </a:p>
          <a:p>
            <a:endParaRPr kumimoji="1" lang="ja-JP" altLang="en-US" dirty="0"/>
          </a:p>
        </p:txBody>
      </p:sp>
      <p:sp>
        <p:nvSpPr>
          <p:cNvPr id="5" name="正方形/長方形 4"/>
          <p:cNvSpPr/>
          <p:nvPr/>
        </p:nvSpPr>
        <p:spPr>
          <a:xfrm>
            <a:off x="-171400" y="1372290"/>
            <a:ext cx="7029400" cy="2185214"/>
          </a:xfrm>
          <a:prstGeom prst="rect">
            <a:avLst/>
          </a:prstGeom>
          <a:noFill/>
        </p:spPr>
        <p:txBody>
          <a:bodyPr wrap="square" lIns="91440" tIns="45720" rIns="91440" bIns="45720">
            <a:spAutoFit/>
          </a:bodyPr>
          <a:lstStyle/>
          <a:p>
            <a:pPr algn="ctr"/>
            <a:r>
              <a:rPr kumimoji="1" lang="ja-JP" altLang="en-U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S創英角ﾎﾟｯﾌﾟ体" panose="040B0A00000000000000" pitchFamily="50" charset="-128"/>
                <a:ea typeface="HGS創英角ﾎﾟｯﾌﾟ体" panose="040B0A00000000000000" pitchFamily="50" charset="-128"/>
              </a:rPr>
              <a:t>常総市民</a:t>
            </a:r>
            <a:endParaRPr kumimoji="1" lang="en-US" altLang="ja-JP"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S創英角ﾎﾟｯﾌﾟ体" panose="040B0A00000000000000" pitchFamily="50" charset="-128"/>
              <a:ea typeface="HGS創英角ﾎﾟｯﾌﾟ体" panose="040B0A00000000000000" pitchFamily="50" charset="-128"/>
            </a:endParaRPr>
          </a:p>
          <a:p>
            <a:pPr algn="ctr"/>
            <a:r>
              <a:rPr lang="en-US" altLang="ja-JP"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S創英角ﾎﾟｯﾌﾟ体" panose="040B0A00000000000000" pitchFamily="50" charset="-128"/>
                <a:ea typeface="HGS創英角ﾎﾟｯﾌﾟ体" panose="040B0A00000000000000" pitchFamily="50" charset="-128"/>
              </a:rPr>
              <a:t>9</a:t>
            </a:r>
            <a:r>
              <a:rPr lang="ja-JP" altLang="en-US"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S創英角ﾎﾟｯﾌﾟ体" panose="040B0A00000000000000" pitchFamily="50" charset="-128"/>
                <a:ea typeface="HGS創英角ﾎﾟｯﾌﾟ体" panose="040B0A00000000000000" pitchFamily="50" charset="-128"/>
              </a:rPr>
              <a:t>月</a:t>
            </a:r>
            <a:r>
              <a:rPr lang="en-US" altLang="ja-JP"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S創英角ﾎﾟｯﾌﾟ体" panose="040B0A00000000000000" pitchFamily="50" charset="-128"/>
                <a:ea typeface="HGS創英角ﾎﾟｯﾌﾟ体" panose="040B0A00000000000000" pitchFamily="50" charset="-128"/>
              </a:rPr>
              <a:t>10</a:t>
            </a:r>
            <a:r>
              <a:rPr lang="ja-JP" altLang="en-US"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S創英角ﾎﾟｯﾌﾟ体" panose="040B0A00000000000000" pitchFamily="50" charset="-128"/>
                <a:ea typeface="HGS創英角ﾎﾟｯﾌﾟ体" panose="040B0A00000000000000" pitchFamily="50" charset="-128"/>
              </a:rPr>
              <a:t>日からの想い</a:t>
            </a:r>
            <a:endParaRPr kumimoji="1" lang="en-US" altLang="ja-JP"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S創英角ﾎﾟｯﾌﾟ体" panose="040B0A00000000000000" pitchFamily="50" charset="-128"/>
              <a:ea typeface="HGS創英角ﾎﾟｯﾌﾟ体" panose="040B0A00000000000000" pitchFamily="50" charset="-128"/>
            </a:endParaRPr>
          </a:p>
          <a:p>
            <a:pPr algn="ctr"/>
            <a:endParaRPr lang="en-US" altLang="ja-JP" sz="28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HGS創英角ﾎﾟｯﾌﾟ体" panose="040B0A00000000000000" pitchFamily="50" charset="-128"/>
              <a:ea typeface="HGS創英角ﾎﾟｯﾌﾟ体" panose="040B0A00000000000000" pitchFamily="50" charset="-128"/>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60648" y="322078"/>
            <a:ext cx="1364473" cy="12835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テキスト ボックス 5"/>
          <p:cNvSpPr txBox="1"/>
          <p:nvPr/>
        </p:nvSpPr>
        <p:spPr>
          <a:xfrm>
            <a:off x="2276872" y="1187624"/>
            <a:ext cx="72008" cy="369332"/>
          </a:xfrm>
          <a:prstGeom prst="rect">
            <a:avLst/>
          </a:prstGeom>
          <a:noFill/>
        </p:spPr>
        <p:txBody>
          <a:bodyPr wrap="square" rtlCol="0">
            <a:spAutoFit/>
          </a:bodyPr>
          <a:lstStyle/>
          <a:p>
            <a:endParaRPr kumimoji="1" lang="ja-JP" altLang="en-US" dirty="0"/>
          </a:p>
        </p:txBody>
      </p:sp>
      <p:sp>
        <p:nvSpPr>
          <p:cNvPr id="7" name="テキスト ボックス 6"/>
          <p:cNvSpPr txBox="1"/>
          <p:nvPr/>
        </p:nvSpPr>
        <p:spPr>
          <a:xfrm>
            <a:off x="1370957" y="708871"/>
            <a:ext cx="5234125" cy="523220"/>
          </a:xfrm>
          <a:prstGeom prst="rect">
            <a:avLst/>
          </a:prstGeom>
          <a:noFill/>
        </p:spPr>
        <p:txBody>
          <a:bodyPr wrap="none" rtlCol="0">
            <a:spAutoFit/>
          </a:bodyPr>
          <a:lstStyle/>
          <a:p>
            <a:r>
              <a:rPr kumimoji="1" lang="ja-JP" altLang="en-US" sz="2800" b="1" dirty="0" smtClean="0">
                <a:latin typeface="HGS創英角ﾎﾟｯﾌﾟ体" panose="040B0A00000000000000" pitchFamily="50" charset="-128"/>
                <a:ea typeface="HGS創英角ﾎﾟｯﾌﾟ体" panose="040B0A00000000000000" pitchFamily="50" charset="-128"/>
              </a:rPr>
              <a:t>ぬくもりのバトンプロジェクト</a:t>
            </a:r>
            <a:endParaRPr kumimoji="1" lang="ja-JP" altLang="en-US" sz="2800" b="1" dirty="0">
              <a:latin typeface="HGS創英角ﾎﾟｯﾌﾟ体" panose="040B0A00000000000000" pitchFamily="50" charset="-128"/>
              <a:ea typeface="HGS創英角ﾎﾟｯﾌﾟ体" panose="040B0A00000000000000" pitchFamily="50" charset="-128"/>
            </a:endParaRPr>
          </a:p>
        </p:txBody>
      </p:sp>
      <p:pic>
        <p:nvPicPr>
          <p:cNvPr id="9" name="図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76672" y="3923928"/>
            <a:ext cx="2657263" cy="1992947"/>
          </a:xfrm>
          <a:prstGeom prst="rect">
            <a:avLst/>
          </a:prstGeom>
        </p:spPr>
      </p:pic>
      <p:pic>
        <p:nvPicPr>
          <p:cNvPr id="10" name="図 9"/>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451889" y="3923928"/>
            <a:ext cx="2624775" cy="1968581"/>
          </a:xfrm>
          <a:prstGeom prst="rect">
            <a:avLst/>
          </a:prstGeom>
        </p:spPr>
      </p:pic>
    </p:spTree>
    <p:extLst>
      <p:ext uri="{BB962C8B-B14F-4D97-AF65-F5344CB8AC3E}">
        <p14:creationId xmlns:p14="http://schemas.microsoft.com/office/powerpoint/2010/main" xmlns="" val="1159977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28800" y="0"/>
            <a:ext cx="3600400" cy="971600"/>
          </a:xfrm>
        </p:spPr>
        <p:txBody>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森下町の声</a:t>
            </a:r>
            <a:endParaRPr kumimoji="1" lang="ja-JP" altLang="en-US" dirty="0"/>
          </a:p>
        </p:txBody>
      </p:sp>
      <p:sp>
        <p:nvSpPr>
          <p:cNvPr id="3" name="コンテンツ プレースホルダー 2"/>
          <p:cNvSpPr>
            <a:spLocks noGrp="1"/>
          </p:cNvSpPr>
          <p:nvPr>
            <p:ph idx="1"/>
          </p:nvPr>
        </p:nvSpPr>
        <p:spPr>
          <a:xfrm>
            <a:off x="342900" y="899592"/>
            <a:ext cx="6110436" cy="7268629"/>
          </a:xfrm>
        </p:spPr>
        <p:txBody>
          <a:bodyPr vert="eaVert" anchor="ctr"/>
          <a:lstStyle/>
          <a:p>
            <a:pPr marL="0" lvl="0" indent="0">
              <a:spcBef>
                <a:spcPts val="0"/>
              </a:spcBef>
              <a:buNone/>
            </a:pPr>
            <a:r>
              <a:rPr lang="ja-JP" altLang="en-US" sz="1100" b="1" dirty="0">
                <a:solidFill>
                  <a:prstClr val="black"/>
                </a:solidFill>
                <a:latin typeface="ＭＳ Ｐゴシック"/>
              </a:rPr>
              <a:t>①</a:t>
            </a:r>
            <a:r>
              <a:rPr lang="en-US" altLang="ja-JP" sz="1100" b="1" dirty="0">
                <a:solidFill>
                  <a:prstClr val="black"/>
                </a:solidFill>
                <a:latin typeface="ＭＳ Ｐゴシック"/>
              </a:rPr>
              <a:t>9</a:t>
            </a:r>
            <a:r>
              <a:rPr lang="ja-JP" altLang="en-US" sz="1100" b="1" dirty="0">
                <a:solidFill>
                  <a:prstClr val="black"/>
                </a:solidFill>
                <a:latin typeface="ＭＳ Ｐゴシック"/>
              </a:rPr>
              <a:t>月</a:t>
            </a:r>
            <a:r>
              <a:rPr lang="en-US" altLang="ja-JP" sz="1100" b="1" dirty="0">
                <a:solidFill>
                  <a:prstClr val="black"/>
                </a:solidFill>
                <a:latin typeface="ＭＳ Ｐゴシック"/>
              </a:rPr>
              <a:t>10</a:t>
            </a:r>
            <a:r>
              <a:rPr lang="ja-JP" altLang="en-US" sz="1100" b="1" dirty="0">
                <a:solidFill>
                  <a:prstClr val="black"/>
                </a:solidFill>
                <a:latin typeface="ＭＳ Ｐゴシック"/>
              </a:rPr>
              <a:t>日から今までどう</a:t>
            </a:r>
            <a:r>
              <a:rPr lang="ja-JP" altLang="en-US" sz="1100" b="1" dirty="0" smtClean="0">
                <a:solidFill>
                  <a:prstClr val="black"/>
                </a:solidFill>
                <a:latin typeface="ＭＳ Ｐゴシック"/>
              </a:rPr>
              <a:t>すごしてきましたか</a:t>
            </a:r>
            <a:endParaRPr lang="en-US" altLang="ja-JP" sz="1100" b="1" dirty="0" smtClean="0">
              <a:solidFill>
                <a:prstClr val="black"/>
              </a:solidFill>
              <a:latin typeface="ＭＳ Ｐゴシック"/>
            </a:endParaRPr>
          </a:p>
          <a:p>
            <a:pPr marL="0" lvl="0" indent="0">
              <a:spcBef>
                <a:spcPts val="0"/>
              </a:spcBef>
              <a:buNone/>
            </a:pPr>
            <a:r>
              <a:rPr lang="ja-JP" altLang="en-US" sz="1100" dirty="0">
                <a:solidFill>
                  <a:prstClr val="black"/>
                </a:solidFill>
                <a:latin typeface="ＭＳ Ｐゴシック"/>
              </a:rPr>
              <a:t>大変な事になり、ひどい事になってしまいました。物がみんななくなってしまい、家がこわれてしまってどうゆうふうに考えたらいいのかわかりません。ただ一生懸命生きてきました。ただ</a:t>
            </a:r>
            <a:r>
              <a:rPr lang="ja-JP" altLang="en-US" sz="1100" dirty="0" err="1">
                <a:solidFill>
                  <a:prstClr val="black"/>
                </a:solidFill>
                <a:latin typeface="ＭＳ Ｐゴシック"/>
              </a:rPr>
              <a:t>ぼ</a:t>
            </a:r>
            <a:r>
              <a:rPr lang="ja-JP" altLang="en-US" sz="1100" dirty="0">
                <a:solidFill>
                  <a:prstClr val="black"/>
                </a:solidFill>
                <a:latin typeface="ＭＳ Ｐゴシック"/>
              </a:rPr>
              <a:t>ーっと体だけ働いてました。</a:t>
            </a:r>
          </a:p>
          <a:p>
            <a:pPr marL="0" lvl="0" indent="0">
              <a:spcBef>
                <a:spcPts val="0"/>
              </a:spcBef>
              <a:buNone/>
            </a:pPr>
            <a:endParaRPr lang="ja-JP" altLang="en-US" sz="1100" dirty="0">
              <a:solidFill>
                <a:prstClr val="black"/>
              </a:solidFill>
              <a:latin typeface="ＭＳ Ｐゴシック"/>
            </a:endParaRPr>
          </a:p>
          <a:p>
            <a:pPr marL="0" lvl="0" indent="0">
              <a:spcBef>
                <a:spcPts val="0"/>
              </a:spcBef>
              <a:buNone/>
            </a:pPr>
            <a:r>
              <a:rPr lang="ja-JP" altLang="en-US" sz="1100" b="1" dirty="0">
                <a:solidFill>
                  <a:prstClr val="black"/>
                </a:solidFill>
                <a:latin typeface="ＭＳ Ｐゴシック"/>
              </a:rPr>
              <a:t>②生活はどこがどう変わりましたか</a:t>
            </a:r>
          </a:p>
          <a:p>
            <a:pPr marL="0" lvl="0" indent="0">
              <a:spcBef>
                <a:spcPts val="0"/>
              </a:spcBef>
              <a:buNone/>
            </a:pPr>
            <a:r>
              <a:rPr lang="ja-JP" altLang="en-US" sz="1100" dirty="0">
                <a:solidFill>
                  <a:prstClr val="black"/>
                </a:solidFill>
                <a:latin typeface="ＭＳ Ｐゴシック"/>
              </a:rPr>
              <a:t>大変わりです。少し持っていたお金がなくなってしまって、これからどうしたらよいのか、やっていけるところまで生きるつもりです。</a:t>
            </a:r>
          </a:p>
          <a:p>
            <a:pPr marL="0" lvl="0" indent="0">
              <a:spcBef>
                <a:spcPts val="0"/>
              </a:spcBef>
              <a:buNone/>
            </a:pPr>
            <a:endParaRPr lang="ja-JP" altLang="en-US" sz="1100" dirty="0">
              <a:solidFill>
                <a:prstClr val="black"/>
              </a:solidFill>
              <a:latin typeface="ＭＳ Ｐゴシック"/>
            </a:endParaRPr>
          </a:p>
          <a:p>
            <a:pPr marL="0" lvl="0" indent="0">
              <a:spcBef>
                <a:spcPts val="0"/>
              </a:spcBef>
              <a:buNone/>
            </a:pPr>
            <a:endParaRPr lang="ja-JP" altLang="en-US" sz="1100" dirty="0">
              <a:solidFill>
                <a:prstClr val="black"/>
              </a:solidFill>
              <a:latin typeface="ＭＳ Ｐゴシック"/>
            </a:endParaRPr>
          </a:p>
          <a:p>
            <a:pPr marL="0" lvl="0" indent="0">
              <a:spcBef>
                <a:spcPts val="0"/>
              </a:spcBef>
              <a:buNone/>
            </a:pPr>
            <a:r>
              <a:rPr lang="ja-JP" altLang="en-US" sz="1100" b="1" dirty="0">
                <a:solidFill>
                  <a:prstClr val="black"/>
                </a:solidFill>
                <a:latin typeface="ＭＳ Ｐゴシック"/>
              </a:rPr>
              <a:t>③うれしかったこと、つらかったことはどんなことです</a:t>
            </a:r>
            <a:r>
              <a:rPr lang="ja-JP" altLang="en-US" sz="1100" b="1" dirty="0" smtClean="0">
                <a:solidFill>
                  <a:prstClr val="black"/>
                </a:solidFill>
                <a:latin typeface="ＭＳ Ｐゴシック"/>
              </a:rPr>
              <a:t>か</a:t>
            </a:r>
            <a:endParaRPr lang="en-US" altLang="ja-JP" sz="1100" b="1" dirty="0" smtClean="0">
              <a:solidFill>
                <a:prstClr val="black"/>
              </a:solidFill>
              <a:latin typeface="ＭＳ Ｐゴシック"/>
            </a:endParaRPr>
          </a:p>
          <a:p>
            <a:pPr marL="0" lvl="0" indent="0">
              <a:spcBef>
                <a:spcPts val="0"/>
              </a:spcBef>
              <a:buNone/>
            </a:pPr>
            <a:r>
              <a:rPr lang="ja-JP" altLang="en-US" sz="1100" dirty="0">
                <a:solidFill>
                  <a:prstClr val="black"/>
                </a:solidFill>
                <a:latin typeface="ＭＳ Ｐゴシック"/>
              </a:rPr>
              <a:t>ボランティアの方、食べ物をいろいろな物支援して頂きました。ありがたく心あたたまる思いでした。惰性でここまできました。頭の中前後わかりません。ぼーっとしています。</a:t>
            </a:r>
          </a:p>
          <a:p>
            <a:pPr marL="0" lvl="0" indent="0">
              <a:spcBef>
                <a:spcPts val="0"/>
              </a:spcBef>
              <a:buNone/>
            </a:pPr>
            <a:endParaRPr lang="ja-JP" altLang="en-US" sz="1100" dirty="0">
              <a:solidFill>
                <a:prstClr val="black"/>
              </a:solidFill>
              <a:latin typeface="ＭＳ Ｐゴシック"/>
            </a:endParaRPr>
          </a:p>
          <a:p>
            <a:pPr marL="0" lvl="0" indent="0">
              <a:spcBef>
                <a:spcPts val="0"/>
              </a:spcBef>
              <a:buNone/>
            </a:pPr>
            <a:r>
              <a:rPr lang="ja-JP" altLang="en-US" sz="1100" b="1" dirty="0" smtClean="0">
                <a:solidFill>
                  <a:prstClr val="black"/>
                </a:solidFill>
                <a:latin typeface="ＭＳ Ｐゴシック"/>
              </a:rPr>
              <a:t>④今回</a:t>
            </a:r>
            <a:r>
              <a:rPr lang="ja-JP" altLang="en-US" sz="1100" b="1" dirty="0">
                <a:solidFill>
                  <a:prstClr val="black"/>
                </a:solidFill>
                <a:latin typeface="ＭＳ Ｐゴシック"/>
              </a:rPr>
              <a:t>学んだことや教訓はどんなことですか</a:t>
            </a:r>
          </a:p>
          <a:p>
            <a:pPr marL="0" lvl="0" indent="0">
              <a:spcBef>
                <a:spcPts val="0"/>
              </a:spcBef>
              <a:buNone/>
            </a:pPr>
            <a:r>
              <a:rPr lang="ja-JP" altLang="en-US" sz="1100" dirty="0">
                <a:solidFill>
                  <a:prstClr val="black"/>
                </a:solidFill>
                <a:latin typeface="ＭＳ Ｐゴシック"/>
              </a:rPr>
              <a:t>苦しいのはみんな同じなので心が一つになったような、助け合いの気が強くなったような気がします。</a:t>
            </a:r>
          </a:p>
          <a:p>
            <a:pPr marL="0" lvl="0" indent="0">
              <a:spcBef>
                <a:spcPts val="0"/>
              </a:spcBef>
              <a:buNone/>
            </a:pPr>
            <a:endParaRPr lang="ja-JP" altLang="en-US" sz="1100" dirty="0">
              <a:solidFill>
                <a:prstClr val="black"/>
              </a:solidFill>
              <a:latin typeface="ＭＳ Ｐゴシック"/>
            </a:endParaRPr>
          </a:p>
          <a:p>
            <a:pPr marL="0" lvl="0" indent="0">
              <a:spcBef>
                <a:spcPts val="0"/>
              </a:spcBef>
              <a:buNone/>
            </a:pPr>
            <a:r>
              <a:rPr lang="ja-JP" altLang="en-US" sz="11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100" dirty="0">
                <a:solidFill>
                  <a:prstClr val="black"/>
                </a:solidFill>
                <a:latin typeface="ＭＳ Ｐゴシック"/>
              </a:rPr>
              <a:t>みんなで励まし合いながらやっていきたいと思います。心強いと思います。健康に気をつけ（病気しなければいいなと思っています）</a:t>
            </a:r>
          </a:p>
          <a:p>
            <a:pPr marL="0" lvl="0" indent="0">
              <a:spcBef>
                <a:spcPts val="0"/>
              </a:spcBef>
              <a:buNone/>
            </a:pPr>
            <a:endParaRPr lang="en-US" altLang="ja-JP" sz="1100" dirty="0" smtClean="0">
              <a:solidFill>
                <a:prstClr val="black"/>
              </a:solidFill>
              <a:latin typeface="ＭＳ Ｐゴシック"/>
            </a:endParaRPr>
          </a:p>
          <a:p>
            <a:pPr marL="0" lvl="0" indent="0">
              <a:spcBef>
                <a:spcPts val="0"/>
              </a:spcBef>
              <a:buNone/>
            </a:pPr>
            <a:endParaRPr lang="ja-JP" altLang="en-US" sz="1100" dirty="0">
              <a:solidFill>
                <a:prstClr val="black"/>
              </a:solidFill>
              <a:latin typeface="ＭＳ Ｐゴシック"/>
            </a:endParaRPr>
          </a:p>
          <a:p>
            <a:pPr marL="0" lvl="0" indent="0">
              <a:spcBef>
                <a:spcPts val="0"/>
              </a:spcBef>
              <a:buNone/>
            </a:pPr>
            <a:r>
              <a:rPr lang="ja-JP" altLang="en-US" sz="1100" b="1" dirty="0">
                <a:solidFill>
                  <a:prstClr val="black"/>
                </a:solidFill>
                <a:latin typeface="ＭＳ Ｐゴシック"/>
              </a:rPr>
              <a:t>⑥まちやくらしの再生、復興で必要なことはなんだと思いますか</a:t>
            </a:r>
          </a:p>
          <a:p>
            <a:pPr marL="0" lvl="0" indent="0">
              <a:spcBef>
                <a:spcPts val="0"/>
              </a:spcBef>
              <a:buNone/>
            </a:pPr>
            <a:r>
              <a:rPr lang="ja-JP" altLang="en-US" sz="1100" dirty="0">
                <a:solidFill>
                  <a:prstClr val="black"/>
                </a:solidFill>
                <a:latin typeface="ＭＳ Ｐゴシック"/>
              </a:rPr>
              <a:t>自給自足がいいかなと思います。</a:t>
            </a:r>
          </a:p>
          <a:p>
            <a:pPr marL="0" lvl="0" indent="0">
              <a:spcBef>
                <a:spcPts val="0"/>
              </a:spcBef>
              <a:buNone/>
            </a:pPr>
            <a:endParaRPr lang="en-US" altLang="ja-JP" sz="1100" dirty="0" smtClean="0">
              <a:solidFill>
                <a:prstClr val="black"/>
              </a:solidFill>
              <a:latin typeface="ＭＳ Ｐゴシック"/>
            </a:endParaRPr>
          </a:p>
          <a:p>
            <a:pPr marL="0" lvl="0" indent="0">
              <a:spcBef>
                <a:spcPts val="0"/>
              </a:spcBef>
              <a:buNone/>
            </a:pPr>
            <a:endParaRPr lang="ja-JP" altLang="en-US" sz="1100" dirty="0">
              <a:solidFill>
                <a:prstClr val="black"/>
              </a:solidFill>
              <a:latin typeface="ＭＳ Ｐゴシック"/>
            </a:endParaRPr>
          </a:p>
          <a:p>
            <a:pPr marL="0" lvl="0" indent="0">
              <a:spcBef>
                <a:spcPts val="0"/>
              </a:spcBef>
              <a:buNone/>
            </a:pPr>
            <a:r>
              <a:rPr lang="ja-JP" altLang="en-US" sz="1100" b="1" dirty="0">
                <a:solidFill>
                  <a:prstClr val="black"/>
                </a:solidFill>
                <a:latin typeface="ＭＳ Ｐゴシック"/>
              </a:rPr>
              <a:t>⑦行政に望むことはなんです</a:t>
            </a:r>
            <a:r>
              <a:rPr lang="ja-JP" altLang="en-US" sz="1100" b="1" dirty="0" smtClean="0">
                <a:solidFill>
                  <a:prstClr val="black"/>
                </a:solidFill>
                <a:latin typeface="ＭＳ Ｐゴシック"/>
              </a:rPr>
              <a:t>か</a:t>
            </a:r>
            <a:endParaRPr lang="en-US" altLang="ja-JP" sz="1100" b="1" dirty="0">
              <a:solidFill>
                <a:prstClr val="black"/>
              </a:solidFill>
              <a:latin typeface="ＭＳ Ｐゴシック"/>
            </a:endParaRPr>
          </a:p>
          <a:p>
            <a:pPr marL="0" lvl="0" indent="0">
              <a:spcBef>
                <a:spcPts val="0"/>
              </a:spcBef>
              <a:buNone/>
            </a:pPr>
            <a:r>
              <a:rPr lang="ja-JP" altLang="en-US" sz="1100" dirty="0">
                <a:solidFill>
                  <a:prstClr val="black"/>
                </a:solidFill>
                <a:latin typeface="ＭＳ Ｐゴシック"/>
              </a:rPr>
              <a:t>行政も大変だと思いますが、市民を大切にして頂きたいと思います。</a:t>
            </a:r>
          </a:p>
          <a:p>
            <a:pPr marL="0" lvl="0" indent="0">
              <a:spcBef>
                <a:spcPts val="0"/>
              </a:spcBef>
              <a:buNone/>
            </a:pPr>
            <a:endParaRPr lang="en-US" altLang="ja-JP" sz="1100" dirty="0">
              <a:solidFill>
                <a:prstClr val="black"/>
              </a:solidFill>
              <a:latin typeface="ＭＳ Ｐゴシック"/>
            </a:endParaRPr>
          </a:p>
          <a:p>
            <a:pPr marL="0" lvl="0" indent="0">
              <a:spcBef>
                <a:spcPts val="0"/>
              </a:spcBef>
              <a:buNone/>
            </a:pPr>
            <a:r>
              <a:rPr lang="ja-JP" altLang="en-US" sz="1100" b="1" dirty="0" smtClean="0">
                <a:solidFill>
                  <a:prstClr val="black"/>
                </a:solidFill>
                <a:latin typeface="ＭＳ Ｐゴシック"/>
              </a:rPr>
              <a:t>⑧市外</a:t>
            </a:r>
            <a:r>
              <a:rPr lang="ja-JP" altLang="en-US" sz="1100" b="1" dirty="0">
                <a:solidFill>
                  <a:prstClr val="black"/>
                </a:solidFill>
                <a:latin typeface="ＭＳ Ｐゴシック"/>
              </a:rPr>
              <a:t>の人たちへのメッセージをお願いします</a:t>
            </a:r>
            <a:r>
              <a:rPr lang="ja-JP" altLang="en-US" sz="1100" b="1" dirty="0" smtClean="0">
                <a:solidFill>
                  <a:prstClr val="black"/>
                </a:solidFill>
                <a:latin typeface="ＭＳ Ｐゴシック"/>
              </a:rPr>
              <a:t>。</a:t>
            </a:r>
            <a:endParaRPr lang="en-US" altLang="ja-JP" sz="1100" b="1" dirty="0" smtClean="0">
              <a:solidFill>
                <a:prstClr val="black"/>
              </a:solidFill>
              <a:latin typeface="ＭＳ Ｐゴシック"/>
            </a:endParaRPr>
          </a:p>
          <a:p>
            <a:pPr marL="0" lvl="0" indent="0">
              <a:spcBef>
                <a:spcPts val="0"/>
              </a:spcBef>
              <a:buNone/>
            </a:pPr>
            <a:r>
              <a:rPr lang="ja-JP" altLang="en-US" sz="1100" dirty="0">
                <a:solidFill>
                  <a:prstClr val="black"/>
                </a:solidFill>
                <a:latin typeface="ＭＳ Ｐゴシック"/>
              </a:rPr>
              <a:t>水、衣類、いろいろ協力して頂きありがとうございました。</a:t>
            </a:r>
          </a:p>
          <a:p>
            <a:pPr marL="0" lvl="0" indent="0">
              <a:spcBef>
                <a:spcPts val="0"/>
              </a:spcBef>
              <a:buNone/>
            </a:pPr>
            <a:endParaRPr lang="en-US" altLang="ja-JP" sz="1200" dirty="0">
              <a:solidFill>
                <a:prstClr val="black"/>
              </a:solidFill>
              <a:latin typeface="ＭＳ Ｐゴシック"/>
            </a:endParaRPr>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10</a:t>
            </a:fld>
            <a:endParaRPr kumimoji="1" lang="ja-JP" altLang="en-US"/>
          </a:p>
        </p:txBody>
      </p:sp>
    </p:spTree>
    <p:extLst>
      <p:ext uri="{BB962C8B-B14F-4D97-AF65-F5344CB8AC3E}">
        <p14:creationId xmlns:p14="http://schemas.microsoft.com/office/powerpoint/2010/main" xmlns="" val="16870174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28800" y="0"/>
            <a:ext cx="3600400" cy="971600"/>
          </a:xfrm>
        </p:spPr>
        <p:txBody>
          <a:bodyPr>
            <a:normAutofit/>
          </a:bodyPr>
          <a:lstStyle/>
          <a:p>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森下町の声</a:t>
            </a:r>
            <a:endParaRPr kumimoji="1" lang="ja-JP" altLang="en-US" sz="4000" dirty="0"/>
          </a:p>
        </p:txBody>
      </p:sp>
      <p:sp>
        <p:nvSpPr>
          <p:cNvPr id="3" name="コンテンツ プレースホルダー 2"/>
          <p:cNvSpPr>
            <a:spLocks noGrp="1"/>
          </p:cNvSpPr>
          <p:nvPr>
            <p:ph idx="1"/>
          </p:nvPr>
        </p:nvSpPr>
        <p:spPr>
          <a:xfrm>
            <a:off x="692696" y="1043608"/>
            <a:ext cx="5380112" cy="7186745"/>
          </a:xfrm>
        </p:spPr>
        <p:txBody>
          <a:bodyPr vert="eaVert"/>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１ヵ月近くは、同市内の実家ですごしました。給湯器と、キッチンは早く納入してもらえたので、自宅に戻り、２Ｆで生活していました</a:t>
            </a:r>
            <a:r>
              <a:rPr lang="ja-JP" altLang="en-US" sz="1200" dirty="0" smtClean="0">
                <a:solidFill>
                  <a:prstClr val="black"/>
                </a:solidFill>
                <a:latin typeface="ＭＳ Ｐゴシック"/>
              </a:rPr>
              <a:t>。</a:t>
            </a:r>
            <a:endParaRPr lang="ja-JP" altLang="en-US"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a:t>
            </a:r>
            <a:r>
              <a:rPr lang="ja-JP" altLang="en-US" sz="1200" dirty="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心配してくれて何十年ぶりで、電話をくれた友人知人と話しができたこと。近所の人と親しくなれたこと。小一の息子の友達家族が、家の片付けの間、面倒みてくれたこと。つらかったことは、お金の不安がつきないこと。今後の健康面など心配です。</a:t>
            </a:r>
          </a:p>
          <a:p>
            <a:pPr marL="0" lvl="0" indent="0">
              <a:spcBef>
                <a:spcPts val="0"/>
              </a:spcBef>
              <a:buNone/>
            </a:pPr>
            <a:endParaRPr lang="ja-JP" altLang="en-US" sz="1200" b="1"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④今回学んだことや教訓はどんなことですか</a:t>
            </a:r>
          </a:p>
          <a:p>
            <a:pPr marL="0" lvl="0" indent="0">
              <a:spcBef>
                <a:spcPts val="0"/>
              </a:spcBef>
              <a:buNone/>
            </a:pPr>
            <a:r>
              <a:rPr lang="ja-JP" altLang="en-US" sz="1200" dirty="0">
                <a:solidFill>
                  <a:prstClr val="black"/>
                </a:solidFill>
                <a:latin typeface="ＭＳ Ｐゴシック"/>
              </a:rPr>
              <a:t>本当に救助が必要なのに、助けられていない。例えば、救援物資はとりに行かないと受取れないなど。情報もなく、防災放送も聞き取れない人がたくさんいたと思う。</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子供の心のケア。雨がふると不安がる為。</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⑥まちやくらしの再生、復興で必要なことはなんだと思いますか</a:t>
            </a:r>
          </a:p>
          <a:p>
            <a:pPr marL="0" lvl="0" indent="0">
              <a:spcBef>
                <a:spcPts val="0"/>
              </a:spcBef>
              <a:buNone/>
            </a:pPr>
            <a:r>
              <a:rPr lang="ja-JP" altLang="en-US" sz="1200" dirty="0">
                <a:solidFill>
                  <a:prstClr val="black"/>
                </a:solidFill>
                <a:latin typeface="ＭＳ Ｐゴシック"/>
              </a:rPr>
              <a:t>人が集まることだと思う。</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⑦行政に望むことはなんです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smtClean="0">
                <a:solidFill>
                  <a:prstClr val="black"/>
                </a:solidFill>
                <a:latin typeface="ＭＳ Ｐゴシック"/>
              </a:rPr>
              <a:t>私</a:t>
            </a:r>
            <a:r>
              <a:rPr lang="ja-JP" altLang="en-US" sz="1200" dirty="0">
                <a:solidFill>
                  <a:prstClr val="black"/>
                </a:solidFill>
                <a:latin typeface="ＭＳ Ｐゴシック"/>
              </a:rPr>
              <a:t>のように実家や、親せきにお世話になった場合、その家に対して市から何かお礼や何か感謝を示してほしい。住んでいる所以外の被害がどのようになっていたか、知りたい。森下公園など子供が安全にあそべる場所を戻してほしい</a:t>
            </a:r>
            <a:r>
              <a:rPr lang="ja-JP" altLang="en-US" sz="1200" dirty="0" smtClean="0">
                <a:solidFill>
                  <a:prstClr val="black"/>
                </a:solidFill>
                <a:latin typeface="ＭＳ Ｐゴシック"/>
              </a:rPr>
              <a:t>。</a:t>
            </a:r>
            <a:endParaRPr lang="en-US" altLang="ja-JP" sz="1200" dirty="0">
              <a:solidFill>
                <a:prstClr val="black"/>
              </a:solidFill>
              <a:latin typeface="ＭＳ Ｐゴシック"/>
            </a:endParaRPr>
          </a:p>
          <a:p>
            <a:pPr marL="0" lvl="0" indent="0">
              <a:spcBef>
                <a:spcPts val="0"/>
              </a:spcBef>
              <a:buNone/>
            </a:pPr>
            <a:endParaRPr lang="en-US" altLang="ja-JP" sz="1200" b="1"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自宅に水が流れ込んで、やっと被災したと思った。地震と違って時間経過がある。水の被害なので早めに対策し、避難が必要。</a:t>
            </a:r>
          </a:p>
          <a:p>
            <a:pPr marL="0" lvl="0" indent="0">
              <a:spcBef>
                <a:spcPts val="0"/>
              </a:spcBef>
              <a:buNone/>
            </a:pPr>
            <a:endParaRPr lang="en-US" altLang="ja-JP" sz="1200"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11</a:t>
            </a:fld>
            <a:endParaRPr kumimoji="1" lang="ja-JP" altLang="en-US"/>
          </a:p>
        </p:txBody>
      </p:sp>
    </p:spTree>
    <p:extLst>
      <p:ext uri="{BB962C8B-B14F-4D97-AF65-F5344CB8AC3E}">
        <p14:creationId xmlns:p14="http://schemas.microsoft.com/office/powerpoint/2010/main" xmlns="" val="75743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28800" y="-36512"/>
            <a:ext cx="3600400" cy="1080120"/>
          </a:xfrm>
        </p:spPr>
        <p:txBody>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森下町の声</a:t>
            </a:r>
            <a:endParaRPr kumimoji="1" lang="ja-JP" altLang="en-US" dirty="0"/>
          </a:p>
        </p:txBody>
      </p:sp>
      <p:sp>
        <p:nvSpPr>
          <p:cNvPr id="3" name="コンテンツ プレースホルダー 2"/>
          <p:cNvSpPr>
            <a:spLocks noGrp="1"/>
          </p:cNvSpPr>
          <p:nvPr>
            <p:ph idx="1"/>
          </p:nvPr>
        </p:nvSpPr>
        <p:spPr>
          <a:xfrm>
            <a:off x="188640" y="971600"/>
            <a:ext cx="6480720" cy="7196621"/>
          </a:xfrm>
        </p:spPr>
        <p:txBody>
          <a:bodyPr vert="eaVert" anchor="ctr">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９月１０日～９月３１日迄実家（親類）でお世話になりました。その後家から３０分～４０分位の所、アパートに住んでます。現在もそうです。来年も続きます。</a:t>
            </a:r>
          </a:p>
          <a:p>
            <a:pPr marL="0" lvl="0" indent="0">
              <a:spcBef>
                <a:spcPts val="0"/>
              </a:spcBef>
              <a:buNone/>
            </a:pPr>
            <a:endParaRPr lang="ja-JP" altLang="en-US" sz="1200" b="1"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②生活はどこがどう変わりましたか</a:t>
            </a:r>
          </a:p>
          <a:p>
            <a:pPr marL="0" lvl="0" indent="0">
              <a:spcBef>
                <a:spcPts val="0"/>
              </a:spcBef>
              <a:buNone/>
            </a:pPr>
            <a:r>
              <a:rPr lang="ja-JP" altLang="en-US" sz="1200" dirty="0">
                <a:solidFill>
                  <a:prstClr val="black"/>
                </a:solidFill>
                <a:latin typeface="ＭＳ Ｐゴシック"/>
              </a:rPr>
              <a:t>すべて変りました。とても大変です。</a:t>
            </a:r>
          </a:p>
          <a:p>
            <a:pPr marL="0" lvl="0" indent="0">
              <a:spcBef>
                <a:spcPts val="0"/>
              </a:spcBef>
              <a:buNone/>
            </a:pPr>
            <a:endParaRPr lang="ja-JP" altLang="en-US" sz="1200" b="1"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ボランティアさん達大勢の方々に助けて頂き（片付）大変と見ていました。家が大規模半壊で大切な家財、一緒のすべての物をなくした事です。</a:t>
            </a:r>
          </a:p>
          <a:p>
            <a:pPr marL="0" lvl="0" indent="0">
              <a:spcBef>
                <a:spcPts val="0"/>
              </a:spcBef>
              <a:buNone/>
            </a:pPr>
            <a:endParaRPr lang="ja-JP" altLang="en-US" sz="1200" b="1"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④今回学んだことや教訓はどんなことですか</a:t>
            </a:r>
          </a:p>
          <a:p>
            <a:pPr marL="0" lvl="0" indent="0">
              <a:spcBef>
                <a:spcPts val="0"/>
              </a:spcBef>
              <a:buNone/>
            </a:pPr>
            <a:r>
              <a:rPr lang="ja-JP" altLang="en-US" sz="1200" dirty="0">
                <a:solidFill>
                  <a:prstClr val="black"/>
                </a:solidFill>
                <a:latin typeface="ＭＳ Ｐゴシック"/>
              </a:rPr>
              <a:t>災害はいつ来るかわからないという事です。それ程浸水しないと思ってしまった事。大勢の方々に助けていただけた事、助け合いの大切さが身にしみました</a:t>
            </a:r>
            <a:r>
              <a:rPr lang="ja-JP" altLang="en-US" sz="1100" dirty="0" smtClean="0">
                <a:solidFill>
                  <a:prstClr val="black"/>
                </a:solidFill>
                <a:latin typeface="ＭＳ Ｐゴシック"/>
              </a:rPr>
              <a:t>。</a:t>
            </a:r>
            <a:endParaRPr lang="en-US" altLang="ja-JP" sz="1100" dirty="0" smtClean="0">
              <a:solidFill>
                <a:prstClr val="black"/>
              </a:solidFill>
              <a:latin typeface="ＭＳ Ｐゴシック"/>
            </a:endParaRPr>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12</a:t>
            </a:fld>
            <a:endParaRPr kumimoji="1" lang="ja-JP" altLang="en-US"/>
          </a:p>
        </p:txBody>
      </p:sp>
    </p:spTree>
    <p:extLst>
      <p:ext uri="{BB962C8B-B14F-4D97-AF65-F5344CB8AC3E}">
        <p14:creationId xmlns:p14="http://schemas.microsoft.com/office/powerpoint/2010/main" xmlns="" val="1856836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28800" y="-36512"/>
            <a:ext cx="3600400" cy="1080120"/>
          </a:xfrm>
        </p:spPr>
        <p:txBody>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森下町の声</a:t>
            </a:r>
            <a:endParaRPr kumimoji="1" lang="ja-JP" altLang="en-US" dirty="0"/>
          </a:p>
        </p:txBody>
      </p:sp>
      <p:sp>
        <p:nvSpPr>
          <p:cNvPr id="3" name="コンテンツ プレースホルダー 2"/>
          <p:cNvSpPr>
            <a:spLocks noGrp="1"/>
          </p:cNvSpPr>
          <p:nvPr>
            <p:ph idx="1"/>
          </p:nvPr>
        </p:nvSpPr>
        <p:spPr>
          <a:xfrm>
            <a:off x="260648" y="1043608"/>
            <a:ext cx="6336704" cy="7268629"/>
          </a:xfrm>
        </p:spPr>
        <p:txBody>
          <a:bodyPr vert="eaVert" anchor="ctr">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日から今までどうすごしてきました</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３日間避難所ですごし、その後は、１週間親類の家でお世話になり、家にもどり毎日かたずけや家財、道具などをそろったりしてここまですごしてきました。</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②生活はどこがどう変わりましたか</a:t>
            </a:r>
          </a:p>
          <a:p>
            <a:pPr marL="0" lvl="0" indent="0">
              <a:spcBef>
                <a:spcPts val="0"/>
              </a:spcBef>
              <a:buNone/>
            </a:pPr>
            <a:r>
              <a:rPr lang="ja-JP" altLang="en-US" sz="1200" dirty="0">
                <a:solidFill>
                  <a:prstClr val="black"/>
                </a:solidFill>
                <a:latin typeface="ＭＳ Ｐゴシック"/>
              </a:rPr>
              <a:t>家族の絆は深くなったと思います。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隣り近所の絆が深くなったと思います。</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最低限度の水、食料、衣料などを用意しとくことです。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今後は健康で老後をすごすことを願っています。</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⑥まちやくらしの再生、復興で必要なことはなんだと思いますか</a:t>
            </a:r>
          </a:p>
          <a:p>
            <a:pPr marL="0" lvl="0" indent="0">
              <a:spcBef>
                <a:spcPts val="0"/>
              </a:spcBef>
              <a:buNone/>
            </a:pPr>
            <a:r>
              <a:rPr lang="ja-JP" altLang="en-US" sz="1200" dirty="0">
                <a:solidFill>
                  <a:prstClr val="black"/>
                </a:solidFill>
                <a:latin typeface="ＭＳ Ｐゴシック"/>
              </a:rPr>
              <a:t>金銭だと思います。</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⑦行政に望むことはなんです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市役所に避難したのですが、水や食品の備蓄がなかったみたいです</a:t>
            </a:r>
            <a:r>
              <a:rPr lang="ja-JP" altLang="en-US" sz="1200" dirty="0" smtClean="0">
                <a:solidFill>
                  <a:prstClr val="black"/>
                </a:solidFill>
                <a:latin typeface="ＭＳ Ｐゴシック"/>
              </a:rPr>
              <a:t>。</a:t>
            </a:r>
            <a:endParaRPr lang="en-US" altLang="ja-JP" sz="1200" dirty="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皆</a:t>
            </a:r>
            <a:r>
              <a:rPr lang="ja-JP" altLang="en-US" sz="1200" dirty="0" err="1">
                <a:solidFill>
                  <a:prstClr val="black"/>
                </a:solidFill>
                <a:latin typeface="ＭＳ Ｐゴシック"/>
              </a:rPr>
              <a:t>んな</a:t>
            </a:r>
            <a:r>
              <a:rPr lang="ja-JP" altLang="en-US" sz="1200" dirty="0">
                <a:solidFill>
                  <a:prstClr val="black"/>
                </a:solidFill>
                <a:latin typeface="ＭＳ Ｐゴシック"/>
              </a:rPr>
              <a:t>元気で頑張るほかはないと思います。</a:t>
            </a:r>
            <a:endParaRPr lang="en-US" altLang="ja-JP" sz="1200" dirty="0">
              <a:solidFill>
                <a:prstClr val="black"/>
              </a:solidFill>
              <a:latin typeface="ＭＳ Ｐゴシック"/>
            </a:endParaRPr>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13</a:t>
            </a:fld>
            <a:endParaRPr kumimoji="1" lang="ja-JP" altLang="en-US"/>
          </a:p>
        </p:txBody>
      </p:sp>
    </p:spTree>
    <p:extLst>
      <p:ext uri="{BB962C8B-B14F-4D97-AF65-F5344CB8AC3E}">
        <p14:creationId xmlns:p14="http://schemas.microsoft.com/office/powerpoint/2010/main" xmlns="" val="28421955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28800" y="0"/>
            <a:ext cx="3600400" cy="971600"/>
          </a:xfrm>
        </p:spPr>
        <p:txBody>
          <a:bodyPr>
            <a:no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森下町の声</a:t>
            </a:r>
            <a:endParaRPr kumimoji="1" lang="ja-JP" altLang="en-US" sz="4000" dirty="0"/>
          </a:p>
        </p:txBody>
      </p:sp>
      <p:sp>
        <p:nvSpPr>
          <p:cNvPr id="3" name="コンテンツ プレースホルダー 2"/>
          <p:cNvSpPr>
            <a:spLocks noGrp="1"/>
          </p:cNvSpPr>
          <p:nvPr>
            <p:ph idx="1"/>
          </p:nvPr>
        </p:nvSpPr>
        <p:spPr>
          <a:xfrm>
            <a:off x="260648" y="1115616"/>
            <a:ext cx="6408712" cy="7042729"/>
          </a:xfrm>
        </p:spPr>
        <p:txBody>
          <a:bodyPr vert="eaVert" anchor="ctr">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日から今までどうすごしてきました</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９月末まで避難所。以後自宅にて生活。</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ボランティアの方々に大変お世話になりました。ありがとうございました。</a:t>
            </a:r>
            <a:endParaRPr lang="en-US" altLang="ja-JP" sz="1200" dirty="0" smtClean="0">
              <a:solidFill>
                <a:prstClr val="black"/>
              </a:solidFill>
              <a:latin typeface="ＭＳ Ｐゴシック"/>
            </a:endParaRPr>
          </a:p>
          <a:p>
            <a:pPr marL="0" lvl="0" indent="0" algn="ctr">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自宅のリフォーム</a:t>
            </a:r>
            <a:r>
              <a:rPr lang="ja-JP" altLang="en-US" sz="1200" dirty="0" smtClean="0">
                <a:solidFill>
                  <a:prstClr val="black"/>
                </a:solidFill>
                <a:latin typeface="ＭＳ Ｐゴシック"/>
              </a:rPr>
              <a:t>。</a:t>
            </a:r>
            <a:endParaRPr lang="en-US" altLang="ja-JP" sz="1200" dirty="0" smtClean="0">
              <a:solidFill>
                <a:prstClr val="black"/>
              </a:solidFill>
              <a:latin typeface="ＭＳ Ｐゴシック"/>
            </a:endParaRPr>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14</a:t>
            </a:fld>
            <a:endParaRPr kumimoji="1" lang="ja-JP" altLang="en-US"/>
          </a:p>
        </p:txBody>
      </p:sp>
    </p:spTree>
    <p:extLst>
      <p:ext uri="{BB962C8B-B14F-4D97-AF65-F5344CB8AC3E}">
        <p14:creationId xmlns:p14="http://schemas.microsoft.com/office/powerpoint/2010/main" xmlns="" val="34066767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28800" y="0"/>
            <a:ext cx="3600400" cy="971600"/>
          </a:xfrm>
        </p:spPr>
        <p:txBody>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森下町の声</a:t>
            </a:r>
            <a:endParaRPr kumimoji="1" lang="ja-JP" altLang="en-US" dirty="0"/>
          </a:p>
        </p:txBody>
      </p:sp>
      <p:sp>
        <p:nvSpPr>
          <p:cNvPr id="3" name="コンテンツ プレースホルダー 2"/>
          <p:cNvSpPr>
            <a:spLocks noGrp="1"/>
          </p:cNvSpPr>
          <p:nvPr>
            <p:ph idx="1"/>
          </p:nvPr>
        </p:nvSpPr>
        <p:spPr>
          <a:xfrm>
            <a:off x="342900" y="1187624"/>
            <a:ext cx="6172200" cy="6980597"/>
          </a:xfrm>
        </p:spPr>
        <p:txBody>
          <a:bodyPr vert="eaVert" anchor="t">
            <a:noAutofit/>
          </a:bodyPr>
          <a:lstStyle/>
          <a:p>
            <a:pPr marL="0" lvl="0" indent="0">
              <a:spcBef>
                <a:spcPts val="0"/>
              </a:spcBef>
              <a:buNone/>
            </a:pPr>
            <a:r>
              <a:rPr lang="ja-JP" altLang="en-US" sz="1100" b="1" dirty="0">
                <a:solidFill>
                  <a:prstClr val="black"/>
                </a:solidFill>
                <a:latin typeface="ＭＳ Ｐゴシック"/>
              </a:rPr>
              <a:t>①</a:t>
            </a:r>
            <a:r>
              <a:rPr lang="en-US" altLang="ja-JP" sz="1100" b="1" dirty="0">
                <a:solidFill>
                  <a:prstClr val="black"/>
                </a:solidFill>
                <a:latin typeface="ＭＳ Ｐゴシック"/>
              </a:rPr>
              <a:t>9</a:t>
            </a:r>
            <a:r>
              <a:rPr lang="ja-JP" altLang="en-US" sz="1100" b="1" dirty="0">
                <a:solidFill>
                  <a:prstClr val="black"/>
                </a:solidFill>
                <a:latin typeface="ＭＳ Ｐゴシック"/>
              </a:rPr>
              <a:t>月</a:t>
            </a:r>
            <a:r>
              <a:rPr lang="en-US" altLang="ja-JP" sz="1100" b="1" dirty="0">
                <a:solidFill>
                  <a:prstClr val="black"/>
                </a:solidFill>
                <a:latin typeface="ＭＳ Ｐゴシック"/>
              </a:rPr>
              <a:t>10</a:t>
            </a:r>
            <a:r>
              <a:rPr lang="ja-JP" altLang="en-US" sz="1100" b="1" dirty="0">
                <a:solidFill>
                  <a:prstClr val="black"/>
                </a:solidFill>
                <a:latin typeface="ＭＳ Ｐゴシック"/>
              </a:rPr>
              <a:t>日から今までどうすごしてきました</a:t>
            </a:r>
            <a:r>
              <a:rPr lang="ja-JP" altLang="en-US" sz="1100" b="1" dirty="0" smtClean="0">
                <a:solidFill>
                  <a:prstClr val="black"/>
                </a:solidFill>
                <a:latin typeface="ＭＳ Ｐゴシック"/>
              </a:rPr>
              <a:t>か</a:t>
            </a:r>
            <a:endParaRPr lang="en-US" altLang="ja-JP" sz="1100" b="1" dirty="0" smtClean="0">
              <a:solidFill>
                <a:prstClr val="black"/>
              </a:solidFill>
              <a:latin typeface="ＭＳ Ｐゴシック"/>
            </a:endParaRPr>
          </a:p>
          <a:p>
            <a:pPr marL="0" lvl="0" indent="0">
              <a:spcBef>
                <a:spcPts val="0"/>
              </a:spcBef>
              <a:buNone/>
            </a:pPr>
            <a:r>
              <a:rPr lang="ja-JP" altLang="en-US" sz="1100" dirty="0">
                <a:solidFill>
                  <a:prstClr val="black"/>
                </a:solidFill>
                <a:latin typeface="ＭＳ Ｐゴシック"/>
              </a:rPr>
              <a:t>９月１１日に二階のベランダからヘリコプターで助けられ守谷の中学校の体育館に避難。その後同じく守谷のまなびの里に移り、協同生活に耐えられなくなり自宅のリビング、トイレ、お風呂がなんとか使える様になったので戻る事にして今に至っています。</a:t>
            </a:r>
            <a:endParaRPr lang="en-US" altLang="ja-JP" sz="1100" dirty="0">
              <a:solidFill>
                <a:prstClr val="black"/>
              </a:solidFill>
              <a:latin typeface="ＭＳ Ｐゴシック"/>
            </a:endParaRPr>
          </a:p>
          <a:p>
            <a:pPr marL="0" lvl="0" indent="0">
              <a:spcBef>
                <a:spcPts val="0"/>
              </a:spcBef>
              <a:buNone/>
            </a:pPr>
            <a:endParaRPr lang="ja-JP" altLang="en-US" sz="1100" dirty="0">
              <a:solidFill>
                <a:prstClr val="black"/>
              </a:solidFill>
              <a:latin typeface="ＭＳ Ｐゴシック"/>
            </a:endParaRPr>
          </a:p>
          <a:p>
            <a:pPr marL="0" lvl="0" indent="0">
              <a:spcBef>
                <a:spcPts val="0"/>
              </a:spcBef>
              <a:buNone/>
            </a:pPr>
            <a:r>
              <a:rPr lang="ja-JP" altLang="en-US" sz="1100" b="1" dirty="0">
                <a:solidFill>
                  <a:prstClr val="black"/>
                </a:solidFill>
                <a:latin typeface="ＭＳ Ｐゴシック"/>
              </a:rPr>
              <a:t>②生活はどこがどう変わりましたか</a:t>
            </a:r>
          </a:p>
          <a:p>
            <a:pPr marL="0" lvl="0" indent="0">
              <a:spcBef>
                <a:spcPts val="0"/>
              </a:spcBef>
              <a:buNone/>
            </a:pPr>
            <a:r>
              <a:rPr lang="ja-JP" altLang="en-US" sz="1100" dirty="0">
                <a:solidFill>
                  <a:prstClr val="black"/>
                </a:solidFill>
                <a:latin typeface="ＭＳ Ｐゴシック"/>
              </a:rPr>
              <a:t>自宅にいる事が多くなり、唯一使えるリビングに夫婦がいつもいるとささいな事でもめたりすることも多くなりました。</a:t>
            </a:r>
          </a:p>
          <a:p>
            <a:pPr marL="0" lvl="0" indent="0">
              <a:spcBef>
                <a:spcPts val="0"/>
              </a:spcBef>
              <a:buNone/>
            </a:pPr>
            <a:endParaRPr lang="ja-JP" altLang="en-US" sz="1100" dirty="0">
              <a:solidFill>
                <a:prstClr val="black"/>
              </a:solidFill>
              <a:latin typeface="ＭＳ Ｐゴシック"/>
            </a:endParaRPr>
          </a:p>
          <a:p>
            <a:pPr marL="0" lvl="0" indent="0">
              <a:spcBef>
                <a:spcPts val="0"/>
              </a:spcBef>
              <a:buNone/>
            </a:pPr>
            <a:r>
              <a:rPr lang="ja-JP" altLang="en-US" sz="11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100" dirty="0">
                <a:solidFill>
                  <a:prstClr val="black"/>
                </a:solidFill>
                <a:latin typeface="ＭＳ Ｐゴシック"/>
              </a:rPr>
              <a:t>災害にあったあとに親類や友人達からの助けやボランティアさんの助けで、割と早く家具類、電化製品その他がかたずけられた事。母が病院に入院していて自宅がひどい状態だったので帰してもらう訳にもいかずそのまま１０月末亡くなった事</a:t>
            </a:r>
            <a:endParaRPr lang="en-US" altLang="ja-JP" sz="1100" dirty="0" smtClean="0">
              <a:solidFill>
                <a:prstClr val="black"/>
              </a:solidFill>
              <a:latin typeface="ＭＳ Ｐゴシック"/>
            </a:endParaRPr>
          </a:p>
          <a:p>
            <a:pPr marL="0" lvl="0" indent="0">
              <a:spcBef>
                <a:spcPts val="0"/>
              </a:spcBef>
              <a:buNone/>
            </a:pPr>
            <a:endParaRPr lang="ja-JP" altLang="en-US" sz="1100" dirty="0">
              <a:solidFill>
                <a:prstClr val="black"/>
              </a:solidFill>
              <a:latin typeface="ＭＳ Ｐゴシック"/>
            </a:endParaRPr>
          </a:p>
          <a:p>
            <a:pPr marL="0" lvl="0" indent="0">
              <a:spcBef>
                <a:spcPts val="0"/>
              </a:spcBef>
              <a:buNone/>
            </a:pPr>
            <a:r>
              <a:rPr lang="ja-JP" altLang="en-US" sz="1100" b="1" dirty="0">
                <a:solidFill>
                  <a:prstClr val="black"/>
                </a:solidFill>
                <a:latin typeface="ＭＳ Ｐゴシック"/>
              </a:rPr>
              <a:t>④今回学んだことや教訓はどんなことです</a:t>
            </a:r>
            <a:r>
              <a:rPr lang="ja-JP" altLang="en-US" sz="1100" b="1" dirty="0" smtClean="0">
                <a:solidFill>
                  <a:prstClr val="black"/>
                </a:solidFill>
                <a:latin typeface="ＭＳ Ｐゴシック"/>
              </a:rPr>
              <a:t>か</a:t>
            </a:r>
            <a:endParaRPr lang="en-US" altLang="ja-JP" sz="1100" b="1" dirty="0" smtClean="0">
              <a:solidFill>
                <a:prstClr val="black"/>
              </a:solidFill>
              <a:latin typeface="ＭＳ Ｐゴシック"/>
            </a:endParaRPr>
          </a:p>
          <a:p>
            <a:pPr marL="0" lvl="0" indent="0">
              <a:spcBef>
                <a:spcPts val="0"/>
              </a:spcBef>
              <a:buNone/>
            </a:pPr>
            <a:r>
              <a:rPr lang="ja-JP" altLang="en-US" sz="1100" dirty="0">
                <a:solidFill>
                  <a:prstClr val="black"/>
                </a:solidFill>
                <a:latin typeface="ＭＳ Ｐゴシック"/>
              </a:rPr>
              <a:t>中央大学の学生さんが来てハザードマップは知っていたのか？とか言われましたがハザードマップの名前は知っていてもどこにあるのか。たぶん市役所でしょうけど知っておくことも大切だと思います。それと避難場所の位置、橋本の人達は水海道二高や市役所に避難してひどい目にあった人もたくさんいましたから。</a:t>
            </a:r>
          </a:p>
          <a:p>
            <a:pPr marL="0" lvl="0" indent="0">
              <a:spcBef>
                <a:spcPts val="0"/>
              </a:spcBef>
              <a:buNone/>
            </a:pPr>
            <a:endParaRPr lang="ja-JP" altLang="en-US" sz="1100" dirty="0">
              <a:solidFill>
                <a:prstClr val="black"/>
              </a:solidFill>
              <a:latin typeface="ＭＳ Ｐゴシック"/>
            </a:endParaRPr>
          </a:p>
          <a:p>
            <a:pPr marL="0" lvl="0" indent="0">
              <a:spcBef>
                <a:spcPts val="0"/>
              </a:spcBef>
              <a:buNone/>
            </a:pPr>
            <a:r>
              <a:rPr lang="ja-JP" altLang="en-US" sz="11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100" dirty="0">
                <a:solidFill>
                  <a:prstClr val="black"/>
                </a:solidFill>
                <a:latin typeface="ＭＳ Ｐゴシック"/>
              </a:rPr>
              <a:t>住宅の修理リフォームにどのくらいの費用がかかるのか？私達は収入は年金しかなく、それも国民年金なのでもう少し補助があると助かります。</a:t>
            </a:r>
            <a:endParaRPr lang="en-US" altLang="ja-JP" sz="1100" dirty="0" smtClean="0">
              <a:solidFill>
                <a:prstClr val="black"/>
              </a:solidFill>
              <a:latin typeface="ＭＳ Ｐゴシック"/>
            </a:endParaRPr>
          </a:p>
          <a:p>
            <a:pPr marL="0" lvl="0" indent="0">
              <a:spcBef>
                <a:spcPts val="0"/>
              </a:spcBef>
              <a:buNone/>
            </a:pPr>
            <a:endParaRPr lang="ja-JP" altLang="en-US" sz="1100" dirty="0">
              <a:solidFill>
                <a:prstClr val="black"/>
              </a:solidFill>
              <a:latin typeface="ＭＳ Ｐゴシック"/>
            </a:endParaRPr>
          </a:p>
          <a:p>
            <a:pPr marL="0" lvl="0" indent="0">
              <a:spcBef>
                <a:spcPts val="0"/>
              </a:spcBef>
              <a:buNone/>
            </a:pPr>
            <a:r>
              <a:rPr lang="ja-JP" altLang="en-US" sz="1100" b="1" dirty="0">
                <a:solidFill>
                  <a:prstClr val="black"/>
                </a:solidFill>
                <a:latin typeface="ＭＳ Ｐゴシック"/>
              </a:rPr>
              <a:t>⑥まちやくらしの再生、復興で必要なことはなんだと思いますか</a:t>
            </a:r>
          </a:p>
          <a:p>
            <a:pPr marL="0" lvl="0" indent="0">
              <a:spcBef>
                <a:spcPts val="0"/>
              </a:spcBef>
              <a:buNone/>
            </a:pPr>
            <a:r>
              <a:rPr lang="ja-JP" altLang="en-US" sz="1100" dirty="0">
                <a:solidFill>
                  <a:prstClr val="black"/>
                </a:solidFill>
                <a:latin typeface="ＭＳ Ｐゴシック"/>
              </a:rPr>
              <a:t>今は個人のくらしでせいいっぱいの状態なのでそこまで考えられませんが、一人一人が明るい気持ちになって、前向きになって近くで困ってる人の助けになった</a:t>
            </a:r>
            <a:endParaRPr lang="en-US" altLang="ja-JP" sz="1100" dirty="0" smtClean="0">
              <a:solidFill>
                <a:prstClr val="black"/>
              </a:solidFill>
              <a:latin typeface="ＭＳ Ｐゴシック"/>
            </a:endParaRPr>
          </a:p>
          <a:p>
            <a:pPr marL="0" lvl="0" indent="0">
              <a:spcBef>
                <a:spcPts val="0"/>
              </a:spcBef>
              <a:buNone/>
            </a:pPr>
            <a:endParaRPr lang="ja-JP" altLang="en-US" sz="1100" dirty="0">
              <a:solidFill>
                <a:prstClr val="black"/>
              </a:solidFill>
              <a:latin typeface="ＭＳ Ｐゴシック"/>
            </a:endParaRPr>
          </a:p>
          <a:p>
            <a:pPr marL="0" lvl="0" indent="0">
              <a:spcBef>
                <a:spcPts val="0"/>
              </a:spcBef>
              <a:buNone/>
            </a:pPr>
            <a:r>
              <a:rPr lang="ja-JP" altLang="en-US" sz="1100" b="1" dirty="0">
                <a:solidFill>
                  <a:prstClr val="black"/>
                </a:solidFill>
                <a:latin typeface="ＭＳ Ｐゴシック"/>
              </a:rPr>
              <a:t>⑦行政に望むことはなんです</a:t>
            </a:r>
            <a:r>
              <a:rPr lang="ja-JP" altLang="en-US" sz="1100" b="1" dirty="0" smtClean="0">
                <a:solidFill>
                  <a:prstClr val="black"/>
                </a:solidFill>
                <a:latin typeface="ＭＳ Ｐゴシック"/>
              </a:rPr>
              <a:t>か</a:t>
            </a:r>
            <a:endParaRPr lang="en-US" altLang="ja-JP" sz="1100" b="1" dirty="0" smtClean="0">
              <a:solidFill>
                <a:prstClr val="black"/>
              </a:solidFill>
              <a:latin typeface="ＭＳ Ｐゴシック"/>
            </a:endParaRPr>
          </a:p>
          <a:p>
            <a:pPr marL="0" lvl="0" indent="0">
              <a:spcBef>
                <a:spcPts val="0"/>
              </a:spcBef>
              <a:buNone/>
            </a:pPr>
            <a:r>
              <a:rPr lang="ja-JP" altLang="en-US" sz="1100" dirty="0">
                <a:solidFill>
                  <a:prstClr val="black"/>
                </a:solidFill>
                <a:latin typeface="ＭＳ Ｐゴシック"/>
              </a:rPr>
              <a:t>今度の災害でかなりの被害が出ましたがまだまだ復興にはほど遠い所もあるので国の方にも働きかけて補助を貰って欲しい。常総を忘れないで欲しい。</a:t>
            </a:r>
            <a:endParaRPr lang="en-US" altLang="ja-JP" sz="1100" dirty="0">
              <a:solidFill>
                <a:prstClr val="black"/>
              </a:solidFill>
              <a:latin typeface="ＭＳ Ｐゴシック"/>
            </a:endParaRPr>
          </a:p>
          <a:p>
            <a:pPr marL="0" lvl="0" indent="0">
              <a:spcBef>
                <a:spcPts val="0"/>
              </a:spcBef>
              <a:buNone/>
            </a:pPr>
            <a:endParaRPr lang="en-US" altLang="ja-JP" sz="1100" dirty="0">
              <a:solidFill>
                <a:prstClr val="black"/>
              </a:solidFill>
              <a:latin typeface="ＭＳ Ｐゴシック"/>
            </a:endParaRPr>
          </a:p>
          <a:p>
            <a:pPr marL="0" lvl="0" indent="0">
              <a:spcBef>
                <a:spcPts val="0"/>
              </a:spcBef>
              <a:buNone/>
            </a:pPr>
            <a:r>
              <a:rPr lang="ja-JP" altLang="en-US" sz="1100" b="1" dirty="0">
                <a:solidFill>
                  <a:prstClr val="black"/>
                </a:solidFill>
                <a:latin typeface="ＭＳ Ｐゴシック"/>
              </a:rPr>
              <a:t>⑧市外の人たちへのメッセージをお願いします</a:t>
            </a:r>
            <a:r>
              <a:rPr lang="ja-JP" altLang="en-US" sz="1100" b="1" dirty="0" smtClean="0">
                <a:solidFill>
                  <a:prstClr val="black"/>
                </a:solidFill>
                <a:latin typeface="ＭＳ Ｐゴシック"/>
              </a:rPr>
              <a:t>。</a:t>
            </a:r>
            <a:endParaRPr lang="en-US" altLang="ja-JP" sz="1100" b="1" dirty="0" smtClean="0">
              <a:solidFill>
                <a:prstClr val="black"/>
              </a:solidFill>
              <a:latin typeface="ＭＳ Ｐゴシック"/>
            </a:endParaRPr>
          </a:p>
          <a:p>
            <a:pPr marL="0" lvl="0" indent="0">
              <a:spcBef>
                <a:spcPts val="0"/>
              </a:spcBef>
              <a:buNone/>
            </a:pPr>
            <a:r>
              <a:rPr lang="ja-JP" altLang="en-US" sz="1100" dirty="0">
                <a:solidFill>
                  <a:prstClr val="black"/>
                </a:solidFill>
                <a:latin typeface="ＭＳ Ｐゴシック"/>
              </a:rPr>
              <a:t>避難先では食事の提供や衣類等の配布等数しれず助けていただきました。ボランティアの人達の助けには頭が下がります。それと今でも色々と送って下さる人がいる場所で物資を貰えるのはありがたいです。電気毛布ありがとうございました。すぐ使わせていただきます。</a:t>
            </a:r>
            <a:endParaRPr lang="en-US" altLang="ja-JP" sz="1100" dirty="0">
              <a:solidFill>
                <a:prstClr val="black"/>
              </a:solidFill>
              <a:latin typeface="ＭＳ Ｐゴシック"/>
            </a:endParaRPr>
          </a:p>
          <a:p>
            <a:endParaRPr kumimoji="1" lang="ja-JP" altLang="en-US" sz="1100"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15</a:t>
            </a:fld>
            <a:endParaRPr kumimoji="1" lang="ja-JP" altLang="en-US"/>
          </a:p>
        </p:txBody>
      </p:sp>
    </p:spTree>
    <p:extLst>
      <p:ext uri="{BB962C8B-B14F-4D97-AF65-F5344CB8AC3E}">
        <p14:creationId xmlns:p14="http://schemas.microsoft.com/office/powerpoint/2010/main" xmlns="" val="21805304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56792" y="12879"/>
            <a:ext cx="3744416" cy="958721"/>
          </a:xfrm>
        </p:spPr>
        <p:txBody>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森下町の声</a:t>
            </a:r>
            <a:endParaRPr kumimoji="1" lang="ja-JP" altLang="en-US" dirty="0"/>
          </a:p>
        </p:txBody>
      </p:sp>
      <p:sp>
        <p:nvSpPr>
          <p:cNvPr id="3" name="コンテンツ プレースホルダー 2"/>
          <p:cNvSpPr>
            <a:spLocks noGrp="1"/>
          </p:cNvSpPr>
          <p:nvPr>
            <p:ph idx="1"/>
          </p:nvPr>
        </p:nvSpPr>
        <p:spPr>
          <a:xfrm>
            <a:off x="332656" y="1259632"/>
            <a:ext cx="6172200" cy="6826705"/>
          </a:xfrm>
        </p:spPr>
        <p:txBody>
          <a:bodyPr vert="eaVert">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日から今までどうすごしてきました</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はじめの一週間は義父母や私の実家ですごしました。９月末から大東さんより無償のアパートをおかりしました。その時の安心した気もちは今も忘れません。通勤時間は保育所の送りを含め片道１時間。大変でした。</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②生活はどこがどう変わりましたか</a:t>
            </a:r>
          </a:p>
          <a:p>
            <a:pPr marL="0" lvl="0" indent="0">
              <a:spcBef>
                <a:spcPts val="0"/>
              </a:spcBef>
              <a:buNone/>
            </a:pPr>
            <a:r>
              <a:rPr lang="ja-JP" altLang="en-US" sz="1200" dirty="0">
                <a:solidFill>
                  <a:prstClr val="black"/>
                </a:solidFill>
                <a:latin typeface="ＭＳ Ｐゴシック"/>
              </a:rPr>
              <a:t>通勤距離時間が倍以上になりました。子どもが不安定で涙したりイライラしたりと少し心配になりました。実家からさらに遠くなったため、頼ることができず苦労しました。</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みなさんを始めとしてたくさんの方々が家に来てお手伝いしてくれたこと。遠方から心配の電話があったこと。家族とのきずなを感じたことです。つらかったことは家をみた時のことです。汚れた家、悪臭。娘のおひなさま。はご板が泥まみれになったことです。周りの環境もかわりました。人が少なくなり、空き家が増え・・・それをみると悲しくなりま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避難指示がでた時は二階に大切なものを入れておくようにします。（甘くみないで）</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保険のみなおし</a:t>
            </a:r>
          </a:p>
          <a:p>
            <a:pPr marL="0" lvl="0" indent="0">
              <a:spcBef>
                <a:spcPts val="0"/>
              </a:spcBef>
              <a:buNone/>
            </a:pPr>
            <a:r>
              <a:rPr lang="ja-JP" altLang="en-US" sz="1200" dirty="0">
                <a:solidFill>
                  <a:prstClr val="black"/>
                </a:solidFill>
                <a:latin typeface="ＭＳ Ｐゴシック"/>
              </a:rPr>
              <a:t>壁や庭の手入れ</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お年寄りが住む家、退職寸前の方など。お金をかりることがなかなか難しい方をサポートしてほしい。収入源（働く場所が水害でなくなった）がない世帯へのサポート。</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⑦行政に望むことはなんです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全壊の方へのご支援。もう少し・・・（私のうちは大規模ですが・・・）</a:t>
            </a:r>
            <a:endParaRPr lang="en-US" altLang="ja-JP" sz="1200" dirty="0">
              <a:solidFill>
                <a:prstClr val="black"/>
              </a:solidFill>
              <a:latin typeface="ＭＳ Ｐゴシック"/>
            </a:endParaRPr>
          </a:p>
          <a:p>
            <a:pPr marL="0" lvl="0" indent="0">
              <a:spcBef>
                <a:spcPts val="0"/>
              </a:spcBef>
              <a:buNone/>
            </a:pPr>
            <a:endParaRPr lang="en-US" altLang="ja-JP" sz="1200" b="1"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たくさんのお手つだい、ご支援ありがとうございました。水害にあった土地の近辺でもこの災害に対し意識が低い方もいらっしゃいます。この大変さを忘れたくないです。</a:t>
            </a:r>
            <a:endParaRPr lang="en-US" altLang="ja-JP" sz="1200" dirty="0">
              <a:solidFill>
                <a:prstClr val="black"/>
              </a:solidFill>
              <a:latin typeface="ＭＳ Ｐゴシック"/>
            </a:endParaRPr>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16</a:t>
            </a:fld>
            <a:endParaRPr kumimoji="1" lang="ja-JP" altLang="en-US"/>
          </a:p>
        </p:txBody>
      </p:sp>
    </p:spTree>
    <p:extLst>
      <p:ext uri="{BB962C8B-B14F-4D97-AF65-F5344CB8AC3E}">
        <p14:creationId xmlns:p14="http://schemas.microsoft.com/office/powerpoint/2010/main" xmlns="" val="10487495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8720" y="0"/>
            <a:ext cx="4814292"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橋本</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町の声</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oAutofit/>
          </a:bodyPr>
          <a:lstStyle/>
          <a:p>
            <a:pPr marL="0" lvl="0" indent="0">
              <a:spcBef>
                <a:spcPts val="0"/>
              </a:spcBef>
              <a:buNone/>
            </a:pPr>
            <a:r>
              <a:rPr lang="ja-JP" altLang="en-US" sz="1100" b="1" dirty="0">
                <a:solidFill>
                  <a:prstClr val="black"/>
                </a:solidFill>
                <a:latin typeface="ＭＳ Ｐゴシック"/>
              </a:rPr>
              <a:t>①</a:t>
            </a:r>
            <a:r>
              <a:rPr lang="en-US" altLang="ja-JP" sz="1100" b="1" dirty="0">
                <a:solidFill>
                  <a:prstClr val="black"/>
                </a:solidFill>
                <a:latin typeface="ＭＳ Ｐゴシック"/>
              </a:rPr>
              <a:t>9</a:t>
            </a:r>
            <a:r>
              <a:rPr lang="ja-JP" altLang="en-US" sz="1100" b="1" dirty="0">
                <a:solidFill>
                  <a:prstClr val="black"/>
                </a:solidFill>
                <a:latin typeface="ＭＳ Ｐゴシック"/>
              </a:rPr>
              <a:t>月</a:t>
            </a:r>
            <a:r>
              <a:rPr lang="en-US" altLang="ja-JP" sz="1100" b="1" dirty="0">
                <a:solidFill>
                  <a:prstClr val="black"/>
                </a:solidFill>
                <a:latin typeface="ＭＳ Ｐゴシック"/>
              </a:rPr>
              <a:t>10</a:t>
            </a:r>
            <a:r>
              <a:rPr lang="ja-JP" altLang="en-US" sz="1100" b="1" dirty="0">
                <a:solidFill>
                  <a:prstClr val="black"/>
                </a:solidFill>
                <a:latin typeface="ＭＳ Ｐゴシック"/>
              </a:rPr>
              <a:t>日から今までどう</a:t>
            </a:r>
            <a:r>
              <a:rPr lang="ja-JP" altLang="en-US" sz="1100" b="1" dirty="0" smtClean="0">
                <a:solidFill>
                  <a:prstClr val="black"/>
                </a:solidFill>
                <a:latin typeface="ＭＳ Ｐゴシック"/>
              </a:rPr>
              <a:t>すごしてきましたか</a:t>
            </a:r>
            <a:endParaRPr lang="ja-JP" altLang="en-US" sz="1100" b="1" dirty="0">
              <a:solidFill>
                <a:prstClr val="black"/>
              </a:solidFill>
              <a:latin typeface="ＭＳ Ｐゴシック"/>
            </a:endParaRPr>
          </a:p>
          <a:p>
            <a:pPr marL="0" lvl="0" indent="0">
              <a:spcBef>
                <a:spcPts val="0"/>
              </a:spcBef>
              <a:buNone/>
            </a:pPr>
            <a:r>
              <a:rPr lang="en-US" altLang="ja-JP" sz="1100" dirty="0">
                <a:solidFill>
                  <a:prstClr val="black"/>
                </a:solidFill>
                <a:latin typeface="ＭＳ Ｐゴシック"/>
              </a:rPr>
              <a:t>9</a:t>
            </a:r>
            <a:r>
              <a:rPr lang="ja-JP" altLang="en-US" sz="1100" dirty="0">
                <a:solidFill>
                  <a:prstClr val="black"/>
                </a:solidFill>
                <a:latin typeface="ＭＳ Ｐゴシック"/>
              </a:rPr>
              <a:t>月</a:t>
            </a:r>
            <a:r>
              <a:rPr lang="en-US" altLang="ja-JP" sz="1100" dirty="0">
                <a:solidFill>
                  <a:prstClr val="black"/>
                </a:solidFill>
                <a:latin typeface="ＭＳ Ｐゴシック"/>
              </a:rPr>
              <a:t>10</a:t>
            </a:r>
            <a:r>
              <a:rPr lang="ja-JP" altLang="en-US" sz="1100" dirty="0">
                <a:solidFill>
                  <a:prstClr val="black"/>
                </a:solidFill>
                <a:latin typeface="ＭＳ Ｐゴシック"/>
              </a:rPr>
              <a:t>日</a:t>
            </a:r>
            <a:r>
              <a:rPr lang="en-US" altLang="ja-JP" sz="1100" dirty="0">
                <a:solidFill>
                  <a:prstClr val="black"/>
                </a:solidFill>
                <a:latin typeface="ＭＳ Ｐゴシック"/>
              </a:rPr>
              <a:t>1</a:t>
            </a:r>
            <a:r>
              <a:rPr lang="ja-JP" altLang="en-US" sz="1100" dirty="0">
                <a:solidFill>
                  <a:prstClr val="black"/>
                </a:solidFill>
                <a:latin typeface="ＭＳ Ｐゴシック"/>
              </a:rPr>
              <a:t>時</a:t>
            </a:r>
            <a:r>
              <a:rPr lang="en-US" altLang="ja-JP" sz="1100" dirty="0">
                <a:solidFill>
                  <a:prstClr val="black"/>
                </a:solidFill>
                <a:latin typeface="ＭＳ Ｐゴシック"/>
              </a:rPr>
              <a:t>40</a:t>
            </a:r>
            <a:r>
              <a:rPr lang="ja-JP" altLang="en-US" sz="1100" dirty="0">
                <a:solidFill>
                  <a:prstClr val="black"/>
                </a:solidFill>
                <a:latin typeface="ＭＳ Ｐゴシック"/>
              </a:rPr>
              <a:t>分頃市役所に</a:t>
            </a:r>
            <a:r>
              <a:rPr lang="en-US" altLang="ja-JP" sz="1100" dirty="0">
                <a:solidFill>
                  <a:prstClr val="black"/>
                </a:solidFill>
                <a:latin typeface="ＭＳ Ｐゴシック"/>
              </a:rPr>
              <a:t>2</a:t>
            </a:r>
            <a:r>
              <a:rPr lang="ja-JP" altLang="en-US" sz="1100" dirty="0">
                <a:solidFill>
                  <a:prstClr val="black"/>
                </a:solidFill>
                <a:latin typeface="ＭＳ Ｐゴシック"/>
              </a:rPr>
              <a:t>夜二階の廊下に毛布</a:t>
            </a:r>
            <a:r>
              <a:rPr lang="en-US" altLang="ja-JP" sz="1100" dirty="0">
                <a:solidFill>
                  <a:prstClr val="black"/>
                </a:solidFill>
                <a:latin typeface="ＭＳ Ｐゴシック"/>
              </a:rPr>
              <a:t>1</a:t>
            </a:r>
            <a:r>
              <a:rPr lang="ja-JP" altLang="en-US" sz="1100" dirty="0">
                <a:solidFill>
                  <a:prstClr val="black"/>
                </a:solidFill>
                <a:latin typeface="ＭＳ Ｐゴシック"/>
              </a:rPr>
              <a:t>枚で寝てました。</a:t>
            </a:r>
            <a:r>
              <a:rPr lang="en-US" altLang="ja-JP" sz="1100" dirty="0">
                <a:solidFill>
                  <a:prstClr val="black"/>
                </a:solidFill>
                <a:latin typeface="ＭＳ Ｐゴシック"/>
              </a:rPr>
              <a:t>12</a:t>
            </a:r>
            <a:r>
              <a:rPr lang="ja-JP" altLang="en-US" sz="1100" dirty="0">
                <a:solidFill>
                  <a:prstClr val="black"/>
                </a:solidFill>
                <a:latin typeface="ＭＳ Ｐゴシック"/>
              </a:rPr>
              <a:t>日朝からあすなろの里に移動の話が出ましたが車がどこから出るのか受付で聞いてもわからず、結局あすなろに着いたのは午後</a:t>
            </a:r>
            <a:r>
              <a:rPr lang="en-US" altLang="ja-JP" sz="1100" dirty="0">
                <a:solidFill>
                  <a:prstClr val="black"/>
                </a:solidFill>
                <a:latin typeface="ＭＳ Ｐゴシック"/>
              </a:rPr>
              <a:t>2</a:t>
            </a:r>
            <a:r>
              <a:rPr lang="ja-JP" altLang="en-US" sz="1100" dirty="0">
                <a:solidFill>
                  <a:prstClr val="black"/>
                </a:solidFill>
                <a:latin typeface="ＭＳ Ｐゴシック"/>
              </a:rPr>
              <a:t>時でした。あすなろでは、あたたかいごはんにお風呂も入れて生き返りました。支援の着るものももらえて着替えもできました。市役所にいたら殺されたような感じです。</a:t>
            </a:r>
            <a:r>
              <a:rPr lang="en-US" altLang="ja-JP" sz="1100" dirty="0">
                <a:solidFill>
                  <a:prstClr val="black"/>
                </a:solidFill>
                <a:latin typeface="ＭＳ Ｐゴシック"/>
              </a:rPr>
              <a:t>11</a:t>
            </a:r>
            <a:r>
              <a:rPr lang="ja-JP" altLang="en-US" sz="1100" dirty="0">
                <a:solidFill>
                  <a:prstClr val="black"/>
                </a:solidFill>
                <a:latin typeface="ＭＳ Ｐゴシック"/>
              </a:rPr>
              <a:t>月</a:t>
            </a:r>
            <a:r>
              <a:rPr lang="en-US" altLang="ja-JP" sz="1100" dirty="0">
                <a:solidFill>
                  <a:prstClr val="black"/>
                </a:solidFill>
                <a:latin typeface="ＭＳ Ｐゴシック"/>
              </a:rPr>
              <a:t>30</a:t>
            </a:r>
            <a:r>
              <a:rPr lang="ja-JP" altLang="en-US" sz="1100" dirty="0">
                <a:solidFill>
                  <a:prstClr val="black"/>
                </a:solidFill>
                <a:latin typeface="ＭＳ Ｐゴシック"/>
              </a:rPr>
              <a:t>日まであすなろの里でお世話になりとてもありがたかったです。大塚戸のボランティアの皆さんには大変お世話になりました。</a:t>
            </a:r>
          </a:p>
          <a:p>
            <a:pPr marL="0" lvl="0" indent="0">
              <a:spcBef>
                <a:spcPts val="0"/>
              </a:spcBef>
              <a:buNone/>
            </a:pPr>
            <a:endParaRPr lang="en-US" altLang="ja-JP" sz="1100" dirty="0" smtClean="0">
              <a:solidFill>
                <a:prstClr val="black"/>
              </a:solidFill>
              <a:latin typeface="ＭＳ Ｐゴシック"/>
            </a:endParaRPr>
          </a:p>
          <a:p>
            <a:pPr marL="0" lvl="0" indent="0">
              <a:spcBef>
                <a:spcPts val="0"/>
              </a:spcBef>
              <a:buNone/>
            </a:pPr>
            <a:r>
              <a:rPr lang="ja-JP" altLang="en-US" sz="1100" b="1" dirty="0" smtClean="0">
                <a:solidFill>
                  <a:prstClr val="black"/>
                </a:solidFill>
                <a:latin typeface="ＭＳ Ｐゴシック"/>
              </a:rPr>
              <a:t>②</a:t>
            </a:r>
            <a:r>
              <a:rPr lang="ja-JP" altLang="en-US" sz="1100" b="1" dirty="0">
                <a:solidFill>
                  <a:prstClr val="black"/>
                </a:solidFill>
                <a:latin typeface="ＭＳ Ｐゴシック"/>
              </a:rPr>
              <a:t>生活はどこがどう変わりましたか</a:t>
            </a:r>
          </a:p>
          <a:p>
            <a:pPr marL="0" lvl="0" indent="0">
              <a:spcBef>
                <a:spcPts val="0"/>
              </a:spcBef>
              <a:buNone/>
            </a:pPr>
            <a:r>
              <a:rPr lang="ja-JP" altLang="en-US" sz="1100" dirty="0">
                <a:solidFill>
                  <a:prstClr val="black"/>
                </a:solidFill>
                <a:latin typeface="ＭＳ Ｐゴシック"/>
              </a:rPr>
              <a:t>車が市役所で水没してしまい移動手段もなくなり自宅も床上</a:t>
            </a:r>
            <a:r>
              <a:rPr lang="en-US" altLang="ja-JP" sz="1100" dirty="0">
                <a:solidFill>
                  <a:prstClr val="black"/>
                </a:solidFill>
                <a:latin typeface="ＭＳ Ｐゴシック"/>
              </a:rPr>
              <a:t>180cm</a:t>
            </a:r>
            <a:r>
              <a:rPr lang="ja-JP" altLang="en-US" sz="1100" dirty="0">
                <a:solidFill>
                  <a:prstClr val="black"/>
                </a:solidFill>
                <a:latin typeface="ＭＳ Ｐゴシック"/>
              </a:rPr>
              <a:t>になり帰る家もなくなりました。いままでやれていたボランティア（シルバーリハビリ体操）等がやれなくなり、シルバークラブの活動もできなくなりました。　</a:t>
            </a:r>
          </a:p>
          <a:p>
            <a:pPr marL="0" lvl="0" indent="0">
              <a:spcBef>
                <a:spcPts val="0"/>
              </a:spcBef>
              <a:buNone/>
            </a:pPr>
            <a:endParaRPr lang="ja-JP" altLang="en-US" sz="1100" dirty="0">
              <a:solidFill>
                <a:prstClr val="black"/>
              </a:solidFill>
              <a:latin typeface="ＭＳ Ｐゴシック"/>
            </a:endParaRPr>
          </a:p>
          <a:p>
            <a:pPr marL="0" lvl="0" indent="0">
              <a:spcBef>
                <a:spcPts val="0"/>
              </a:spcBef>
              <a:buNone/>
            </a:pPr>
            <a:r>
              <a:rPr lang="ja-JP" altLang="en-US" sz="11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100" dirty="0">
                <a:solidFill>
                  <a:prstClr val="black"/>
                </a:solidFill>
                <a:latin typeface="ＭＳ Ｐゴシック"/>
              </a:rPr>
              <a:t>友達からの支援（衣類、炊飯ジャー、せんたく機、冷蔵庫）がとどいたこと、たすけあいセンター（ジュントス）からのガスコンロ、ラジオ、電気毛布等もらったこと、ボランティアセンターからの電子レンジや</a:t>
            </a:r>
            <a:r>
              <a:rPr lang="ja-JP" altLang="en-US" sz="1100" dirty="0" err="1">
                <a:solidFill>
                  <a:prstClr val="black"/>
                </a:solidFill>
                <a:latin typeface="ＭＳ Ｐゴシック"/>
              </a:rPr>
              <a:t>ざぶとんを</a:t>
            </a:r>
            <a:r>
              <a:rPr lang="ja-JP" altLang="en-US" sz="1100" dirty="0">
                <a:solidFill>
                  <a:prstClr val="black"/>
                </a:solidFill>
                <a:latin typeface="ＭＳ Ｐゴシック"/>
              </a:rPr>
              <a:t>いただいたこと等とてもうれしかったです。看護師さんたちが交代できてくれたこととても力になりました。つらかったことは市職員につめたくされたこと</a:t>
            </a:r>
            <a:r>
              <a:rPr lang="ja-JP" altLang="en-US" sz="1100" dirty="0" smtClean="0">
                <a:solidFill>
                  <a:prstClr val="black"/>
                </a:solidFill>
                <a:latin typeface="ＭＳ Ｐゴシック"/>
              </a:rPr>
              <a:t>。</a:t>
            </a:r>
            <a:endParaRPr lang="en-US" altLang="ja-JP" sz="1100" dirty="0" smtClean="0">
              <a:solidFill>
                <a:prstClr val="black"/>
              </a:solidFill>
              <a:latin typeface="ＭＳ Ｐゴシック"/>
            </a:endParaRPr>
          </a:p>
          <a:p>
            <a:pPr marL="0" lvl="0" indent="0">
              <a:spcBef>
                <a:spcPts val="0"/>
              </a:spcBef>
              <a:buNone/>
            </a:pPr>
            <a:endParaRPr lang="ja-JP" altLang="en-US" sz="1100" dirty="0">
              <a:solidFill>
                <a:prstClr val="black"/>
              </a:solidFill>
              <a:latin typeface="ＭＳ Ｐゴシック"/>
            </a:endParaRPr>
          </a:p>
          <a:p>
            <a:pPr marL="0" lvl="0" indent="0">
              <a:spcBef>
                <a:spcPts val="0"/>
              </a:spcBef>
              <a:buNone/>
            </a:pPr>
            <a:r>
              <a:rPr lang="ja-JP" altLang="en-US" sz="1100" b="1" dirty="0">
                <a:solidFill>
                  <a:prstClr val="black"/>
                </a:solidFill>
                <a:latin typeface="ＭＳ Ｐゴシック"/>
              </a:rPr>
              <a:t>④今回学んだことや教訓はどんなことです</a:t>
            </a:r>
            <a:r>
              <a:rPr lang="ja-JP" altLang="en-US" sz="1100" b="1" dirty="0" smtClean="0">
                <a:solidFill>
                  <a:prstClr val="black"/>
                </a:solidFill>
                <a:latin typeface="ＭＳ Ｐゴシック"/>
              </a:rPr>
              <a:t>か</a:t>
            </a:r>
            <a:endParaRPr lang="en-US" altLang="ja-JP" sz="1100" b="1" dirty="0" smtClean="0">
              <a:solidFill>
                <a:prstClr val="black"/>
              </a:solidFill>
              <a:latin typeface="ＭＳ Ｐゴシック"/>
            </a:endParaRPr>
          </a:p>
          <a:p>
            <a:pPr marL="0" lvl="0" indent="0">
              <a:spcBef>
                <a:spcPts val="0"/>
              </a:spcBef>
              <a:buNone/>
            </a:pPr>
            <a:r>
              <a:rPr lang="ja-JP" altLang="en-US" sz="1100" dirty="0">
                <a:solidFill>
                  <a:prstClr val="black"/>
                </a:solidFill>
                <a:latin typeface="ＭＳ Ｐゴシック"/>
              </a:rPr>
              <a:t>市役所の職員の中にはつめたくつっけんどんの人もいました。「この人達早くいなくなればいいのにね」と言っていた人もいました。電話がつながらないとき、ケイタイをかしてくれて番号も調べてくれた人もいました。とてもうれしく職員だから悪いという思い込みはいけないと思いました。</a:t>
            </a:r>
            <a:endParaRPr lang="en-US" altLang="ja-JP" sz="1100" dirty="0">
              <a:solidFill>
                <a:prstClr val="black"/>
              </a:solidFill>
              <a:latin typeface="ＭＳ Ｐゴシック"/>
            </a:endParaRPr>
          </a:p>
          <a:p>
            <a:pPr marL="0" lvl="0" indent="0">
              <a:spcBef>
                <a:spcPts val="0"/>
              </a:spcBef>
              <a:buNone/>
            </a:pPr>
            <a:endParaRPr lang="ja-JP" altLang="en-US" sz="1100" dirty="0">
              <a:solidFill>
                <a:prstClr val="black"/>
              </a:solidFill>
              <a:latin typeface="ＭＳ Ｐゴシック"/>
            </a:endParaRPr>
          </a:p>
          <a:p>
            <a:pPr marL="0" lvl="0" indent="0">
              <a:spcBef>
                <a:spcPts val="0"/>
              </a:spcBef>
              <a:buNone/>
            </a:pPr>
            <a:r>
              <a:rPr lang="ja-JP" altLang="en-US" sz="11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100" dirty="0">
                <a:solidFill>
                  <a:prstClr val="black"/>
                </a:solidFill>
                <a:latin typeface="ＭＳ Ｐゴシック"/>
              </a:rPr>
              <a:t>早く元の生活にもどりたい。</a:t>
            </a:r>
            <a:endParaRPr lang="en-US" altLang="ja-JP" sz="1100" dirty="0" smtClean="0">
              <a:solidFill>
                <a:prstClr val="black"/>
              </a:solidFill>
              <a:latin typeface="ＭＳ Ｐゴシック"/>
            </a:endParaRPr>
          </a:p>
          <a:p>
            <a:pPr marL="0" lvl="0" indent="0">
              <a:spcBef>
                <a:spcPts val="0"/>
              </a:spcBef>
              <a:buNone/>
            </a:pPr>
            <a:endParaRPr lang="ja-JP" altLang="en-US" sz="1100" dirty="0">
              <a:solidFill>
                <a:prstClr val="black"/>
              </a:solidFill>
              <a:latin typeface="ＭＳ Ｐゴシック"/>
            </a:endParaRPr>
          </a:p>
          <a:p>
            <a:pPr marL="0" lvl="0" indent="0">
              <a:spcBef>
                <a:spcPts val="0"/>
              </a:spcBef>
              <a:buNone/>
            </a:pPr>
            <a:r>
              <a:rPr lang="ja-JP" altLang="en-US" sz="1100" b="1" dirty="0">
                <a:solidFill>
                  <a:prstClr val="black"/>
                </a:solidFill>
                <a:latin typeface="ＭＳ Ｐゴシック"/>
              </a:rPr>
              <a:t>⑥まちやくらしの再生、復興で必要なことはなんだと思います</a:t>
            </a:r>
            <a:r>
              <a:rPr lang="ja-JP" altLang="en-US" sz="1100" b="1" dirty="0" smtClean="0">
                <a:solidFill>
                  <a:prstClr val="black"/>
                </a:solidFill>
                <a:latin typeface="ＭＳ Ｐゴシック"/>
              </a:rPr>
              <a:t>か</a:t>
            </a:r>
          </a:p>
          <a:p>
            <a:pPr marL="0" lvl="0" indent="0">
              <a:spcBef>
                <a:spcPts val="0"/>
              </a:spcBef>
              <a:buNone/>
            </a:pPr>
            <a:r>
              <a:rPr lang="ja-JP" altLang="en-US" sz="1100" dirty="0">
                <a:solidFill>
                  <a:prstClr val="black"/>
                </a:solidFill>
                <a:latin typeface="ＭＳ Ｐゴシック"/>
              </a:rPr>
              <a:t>地域によって違うと思いますが、住民同士のコミュニケーションがとれるようになればいいとおもいます。</a:t>
            </a:r>
            <a:endParaRPr lang="en-US" altLang="ja-JP" sz="1100" dirty="0" smtClean="0">
              <a:solidFill>
                <a:prstClr val="black"/>
              </a:solidFill>
              <a:latin typeface="ＭＳ Ｐゴシック"/>
            </a:endParaRPr>
          </a:p>
          <a:p>
            <a:pPr marL="0" lvl="0" indent="0">
              <a:spcBef>
                <a:spcPts val="0"/>
              </a:spcBef>
              <a:buNone/>
            </a:pPr>
            <a:endParaRPr lang="ja-JP" altLang="en-US" sz="1100" dirty="0" smtClean="0">
              <a:solidFill>
                <a:prstClr val="black"/>
              </a:solidFill>
              <a:latin typeface="ＭＳ Ｐゴシック"/>
            </a:endParaRPr>
          </a:p>
          <a:p>
            <a:pPr marL="0" lvl="0" indent="0">
              <a:spcBef>
                <a:spcPts val="0"/>
              </a:spcBef>
              <a:buNone/>
            </a:pPr>
            <a:r>
              <a:rPr lang="ja-JP" altLang="en-US" sz="1100" b="1" dirty="0" smtClean="0">
                <a:solidFill>
                  <a:prstClr val="black"/>
                </a:solidFill>
                <a:latin typeface="ＭＳ Ｐゴシック"/>
              </a:rPr>
              <a:t>⑦</a:t>
            </a:r>
            <a:r>
              <a:rPr lang="ja-JP" altLang="en-US" sz="1100" b="1" dirty="0">
                <a:solidFill>
                  <a:prstClr val="black"/>
                </a:solidFill>
                <a:latin typeface="ＭＳ Ｐゴシック"/>
              </a:rPr>
              <a:t>行政に望むことはなんです</a:t>
            </a:r>
            <a:r>
              <a:rPr lang="ja-JP" altLang="en-US" sz="1100" b="1" dirty="0" smtClean="0">
                <a:solidFill>
                  <a:prstClr val="black"/>
                </a:solidFill>
                <a:latin typeface="ＭＳ Ｐゴシック"/>
              </a:rPr>
              <a:t>か</a:t>
            </a:r>
            <a:endParaRPr lang="en-US" altLang="ja-JP" sz="1100" b="1" dirty="0" smtClean="0">
              <a:solidFill>
                <a:prstClr val="black"/>
              </a:solidFill>
              <a:latin typeface="ＭＳ Ｐゴシック"/>
            </a:endParaRPr>
          </a:p>
          <a:p>
            <a:pPr marL="0" lvl="0" indent="0">
              <a:spcBef>
                <a:spcPts val="0"/>
              </a:spcBef>
              <a:buNone/>
            </a:pPr>
            <a:r>
              <a:rPr lang="ja-JP" altLang="en-US" sz="1100" dirty="0">
                <a:solidFill>
                  <a:prstClr val="black"/>
                </a:solidFill>
                <a:latin typeface="ＭＳ Ｐゴシック"/>
              </a:rPr>
              <a:t>市役所に避難して水没した車等の全額とは言えませんがせめて半分ぐらいは補償してもらいたい。天災だけでなく人災もあり、報道は若宮戸と三坂町しかしてませんが八間堀のことを書いてくれたのは東京新聞（</a:t>
            </a:r>
            <a:r>
              <a:rPr lang="en-US" altLang="ja-JP" sz="1100" dirty="0">
                <a:solidFill>
                  <a:prstClr val="black"/>
                </a:solidFill>
                <a:latin typeface="ＭＳ Ｐゴシック"/>
              </a:rPr>
              <a:t>10</a:t>
            </a:r>
            <a:r>
              <a:rPr lang="ja-JP" altLang="en-US" sz="1100" dirty="0">
                <a:solidFill>
                  <a:prstClr val="black"/>
                </a:solidFill>
                <a:latin typeface="ＭＳ Ｐゴシック"/>
              </a:rPr>
              <a:t>月</a:t>
            </a:r>
            <a:r>
              <a:rPr lang="en-US" altLang="ja-JP" sz="1100" dirty="0">
                <a:solidFill>
                  <a:prstClr val="black"/>
                </a:solidFill>
                <a:latin typeface="ＭＳ Ｐゴシック"/>
              </a:rPr>
              <a:t>23</a:t>
            </a:r>
            <a:r>
              <a:rPr lang="ja-JP" altLang="en-US" sz="1100" dirty="0">
                <a:solidFill>
                  <a:prstClr val="black"/>
                </a:solidFill>
                <a:latin typeface="ＭＳ Ｐゴシック"/>
              </a:rPr>
              <a:t>日）、朝日新聞（</a:t>
            </a:r>
            <a:r>
              <a:rPr lang="en-US" altLang="ja-JP" sz="1100" dirty="0">
                <a:solidFill>
                  <a:prstClr val="black"/>
                </a:solidFill>
                <a:latin typeface="ＭＳ Ｐゴシック"/>
              </a:rPr>
              <a:t>11</a:t>
            </a:r>
            <a:r>
              <a:rPr lang="ja-JP" altLang="en-US" sz="1100" dirty="0">
                <a:solidFill>
                  <a:prstClr val="black"/>
                </a:solidFill>
                <a:latin typeface="ＭＳ Ｐゴシック"/>
              </a:rPr>
              <a:t>月</a:t>
            </a:r>
            <a:r>
              <a:rPr lang="en-US" altLang="ja-JP" sz="1100" dirty="0">
                <a:solidFill>
                  <a:prstClr val="black"/>
                </a:solidFill>
                <a:latin typeface="ＭＳ Ｐゴシック"/>
              </a:rPr>
              <a:t>26</a:t>
            </a:r>
            <a:r>
              <a:rPr lang="ja-JP" altLang="en-US" sz="1100" dirty="0">
                <a:solidFill>
                  <a:prstClr val="black"/>
                </a:solidFill>
                <a:latin typeface="ＭＳ Ｐゴシック"/>
              </a:rPr>
              <a:t>日）だけです。これからもしっかりと国、県、市と二度とこのようなことが起きないようにしてもらいたいです。</a:t>
            </a:r>
            <a:endParaRPr lang="en-US" altLang="ja-JP" sz="1100" dirty="0" smtClean="0">
              <a:solidFill>
                <a:prstClr val="black"/>
              </a:solidFill>
              <a:latin typeface="ＭＳ Ｐゴシック"/>
            </a:endParaRPr>
          </a:p>
          <a:p>
            <a:pPr marL="0" lvl="0" indent="0">
              <a:spcBef>
                <a:spcPts val="0"/>
              </a:spcBef>
              <a:buNone/>
            </a:pPr>
            <a:endParaRPr lang="en-US" altLang="ja-JP" sz="1100" dirty="0">
              <a:solidFill>
                <a:prstClr val="black"/>
              </a:solidFill>
              <a:latin typeface="ＭＳ Ｐゴシック"/>
            </a:endParaRPr>
          </a:p>
          <a:p>
            <a:pPr marL="0" lvl="0" indent="0">
              <a:spcBef>
                <a:spcPts val="0"/>
              </a:spcBef>
              <a:buNone/>
            </a:pPr>
            <a:r>
              <a:rPr lang="ja-JP" altLang="en-US" sz="1100" b="1" dirty="0">
                <a:solidFill>
                  <a:prstClr val="black"/>
                </a:solidFill>
                <a:latin typeface="ＭＳ Ｐゴシック"/>
              </a:rPr>
              <a:t>⑧市外の人たちへのメッセージをお願いします</a:t>
            </a:r>
            <a:r>
              <a:rPr lang="ja-JP" altLang="en-US" sz="1100" b="1" dirty="0" smtClean="0">
                <a:solidFill>
                  <a:prstClr val="black"/>
                </a:solidFill>
                <a:latin typeface="ＭＳ Ｐゴシック"/>
              </a:rPr>
              <a:t>。</a:t>
            </a:r>
            <a:endParaRPr lang="en-US" altLang="ja-JP" sz="1100" b="1" dirty="0" smtClean="0">
              <a:solidFill>
                <a:prstClr val="black"/>
              </a:solidFill>
              <a:latin typeface="ＭＳ Ｐゴシック"/>
            </a:endParaRPr>
          </a:p>
          <a:p>
            <a:pPr marL="0" lvl="0" indent="0">
              <a:spcBef>
                <a:spcPts val="0"/>
              </a:spcBef>
              <a:buNone/>
            </a:pPr>
            <a:r>
              <a:rPr lang="ja-JP" altLang="en-US" sz="1100" dirty="0">
                <a:solidFill>
                  <a:prstClr val="black"/>
                </a:solidFill>
                <a:latin typeface="ＭＳ Ｐゴシック"/>
              </a:rPr>
              <a:t>いろいろ支援していただきとても助かりました。ありがとうございました。皆さんも体に気をつけて元気でお会いしたいです。</a:t>
            </a:r>
            <a:endParaRPr lang="en-US" altLang="ja-JP" sz="1100" dirty="0">
              <a:solidFill>
                <a:prstClr val="black"/>
              </a:solidFill>
              <a:latin typeface="ＭＳ Ｐゴシック"/>
            </a:endParaRPr>
          </a:p>
          <a:p>
            <a:endParaRPr kumimoji="1" lang="ja-JP" altLang="en-US" sz="1100"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17</a:t>
            </a:fld>
            <a:endParaRPr kumimoji="1" lang="ja-JP" altLang="en-US"/>
          </a:p>
        </p:txBody>
      </p:sp>
    </p:spTree>
    <p:extLst>
      <p:ext uri="{BB962C8B-B14F-4D97-AF65-F5344CB8AC3E}">
        <p14:creationId xmlns:p14="http://schemas.microsoft.com/office/powerpoint/2010/main" xmlns="" val="6866712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8720" y="0"/>
            <a:ext cx="4814292"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橋本</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町の声</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ormAutofit fontScale="92500" lnSpcReduction="10000"/>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運動公園の体育館に避難をし、その後身内の家に行きました。身内の家には</a:t>
            </a:r>
            <a:r>
              <a:rPr lang="en-US" altLang="ja-JP" sz="1200" dirty="0">
                <a:solidFill>
                  <a:prstClr val="black"/>
                </a:solidFill>
                <a:latin typeface="ＭＳ Ｐゴシック"/>
              </a:rPr>
              <a:t>2</a:t>
            </a:r>
            <a:r>
              <a:rPr lang="ja-JP" altLang="en-US" sz="1200" dirty="0">
                <a:solidFill>
                  <a:prstClr val="black"/>
                </a:solidFill>
                <a:latin typeface="ＭＳ Ｐゴシック"/>
              </a:rPr>
              <a:t>か月お世話になりながら、自宅をボランティアさんたちと撤去をし、県営アパートを用意してもらい住んでいます。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車が市役所で水没してしまい移動手段もなくなり自宅も床上</a:t>
            </a:r>
            <a:r>
              <a:rPr lang="en-US" altLang="ja-JP" sz="1200" dirty="0">
                <a:solidFill>
                  <a:prstClr val="black"/>
                </a:solidFill>
                <a:latin typeface="ＭＳ Ｐゴシック"/>
              </a:rPr>
              <a:t>180cm</a:t>
            </a:r>
            <a:r>
              <a:rPr lang="ja-JP" altLang="en-US" sz="1200" dirty="0">
                <a:solidFill>
                  <a:prstClr val="black"/>
                </a:solidFill>
                <a:latin typeface="ＭＳ Ｐゴシック"/>
              </a:rPr>
              <a:t>になり帰る家もなくなりました。いままでやれていたボランティア（シルバーリハビリ体操）等がやれなくなり、シルバークラブの活動もできなくなりました。　</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ボランティアさん、友人達、親類の助けがなによりうれしかったです。近所の方々とのつながりもより深くなりました。つらかったのはなかなか進まない片付けです。何度も何度も洗浄し、消毒</a:t>
            </a:r>
            <a:r>
              <a:rPr lang="ja-JP" altLang="en-US" sz="1200" dirty="0" err="1">
                <a:solidFill>
                  <a:prstClr val="black"/>
                </a:solidFill>
                <a:latin typeface="ＭＳ Ｐゴシック"/>
              </a:rPr>
              <a:t>するの</a:t>
            </a:r>
            <a:r>
              <a:rPr lang="ja-JP" altLang="en-US" sz="1200" dirty="0">
                <a:solidFill>
                  <a:prstClr val="black"/>
                </a:solidFill>
                <a:latin typeface="ＭＳ Ｐゴシック"/>
              </a:rPr>
              <a:t>はてしない繰り返しでいまだに先が見えていません。しかし、終わりのない片付けはありません。今後同様な事が他の地域で起こったら今のバトンをパスしてつなげていきたいです。</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普段避難所の確認や家族での集合場所などは話し合っていましたが、いざとなると思っている避難所は水害の場合使えないことがその時初めてわかりました。もう一度確認が必要だと思います。また今回の水害はハザードマップやシミュレーション通りだったと聞いています。その存在さえも知らなかったので今後は注意していきたいです。</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リフォームに１千万円以上かかり取り急ぎの応急処置をいたしますが、不完全な状態に変わりありません。健康で健全な生活の戻れるのかとても不安です。</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だいぶ人が少なくなったように思います。このように少ない人数で復興できるのか疑問です。離れていく事がないように市で援助をしてほしいです。</a:t>
            </a: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市の司令塔が水没では話になりません。ボランティアの人々のアドバイスをもっと聞いて動いてほしいです！！　こういう災害は初めて経験することだと思うのでプロのアドバイスをもっと真剣に聞いてほしい。私はインターネットから情報を得ることができましたが防災無線は何を言っているのかわからず、必要な物資が必要な時に届きませんでした。</a:t>
            </a: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全国から何かしたいとボランティアに参加してくれた事は本当に頭が下がる思いでした。次は私の番だと思います。被災したからこそ分かる思いや今後必要になる物が分かっているのでそれを返していきたいです。本当にこれは「バトン」で、バトンパスしてこそやっと本当の意味での復興になると思います。</a:t>
            </a:r>
            <a:endParaRPr lang="en-US" altLang="ja-JP" sz="1200"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18</a:t>
            </a:fld>
            <a:endParaRPr kumimoji="1" lang="ja-JP" altLang="en-US"/>
          </a:p>
        </p:txBody>
      </p:sp>
    </p:spTree>
    <p:extLst>
      <p:ext uri="{BB962C8B-B14F-4D97-AF65-F5344CB8AC3E}">
        <p14:creationId xmlns:p14="http://schemas.microsoft.com/office/powerpoint/2010/main" xmlns="" val="41327177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8720" y="0"/>
            <a:ext cx="4814292"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橋本</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町の声</a:t>
            </a:r>
            <a:endParaRPr kumimoji="1" lang="ja-JP" altLang="en-US" sz="4000" dirty="0"/>
          </a:p>
        </p:txBody>
      </p:sp>
      <p:sp>
        <p:nvSpPr>
          <p:cNvPr id="3" name="コンテンツ プレースホルダー 2"/>
          <p:cNvSpPr>
            <a:spLocks noGrp="1"/>
          </p:cNvSpPr>
          <p:nvPr>
            <p:ph idx="1"/>
          </p:nvPr>
        </p:nvSpPr>
        <p:spPr>
          <a:xfrm>
            <a:off x="260648" y="1043608"/>
            <a:ext cx="6408712" cy="7196621"/>
          </a:xfrm>
        </p:spPr>
        <p:txBody>
          <a:bodyPr vert="eaVert" anchor="ctr">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あすなろに一時的に避難して、皆様に大変よくしてもらいました。</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避難所と自宅を毎日往復して、ボランティアの皆様に温かい接し方に感謝しています。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ボランティアの皆様に感謝しています。家電製品がすべてなくなりました。</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人に助けられ、有難さと人様の人情が身に染みました。</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お父さんと私</a:t>
            </a:r>
            <a:r>
              <a:rPr lang="ja-JP" altLang="en-US" sz="1200" dirty="0" err="1">
                <a:solidFill>
                  <a:prstClr val="black"/>
                </a:solidFill>
                <a:latin typeface="ＭＳ Ｐゴシック"/>
              </a:rPr>
              <a:t>しが</a:t>
            </a:r>
            <a:r>
              <a:rPr lang="ja-JP" altLang="en-US" sz="1200" dirty="0">
                <a:solidFill>
                  <a:prstClr val="black"/>
                </a:solidFill>
                <a:latin typeface="ＭＳ Ｐゴシック"/>
              </a:rPr>
              <a:t>病気が多いため、病院に行く事が大変です。</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再生には被害の程度の差があるが、常総市にがんばってもらいたいです。</a:t>
            </a: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また洪水がおきないようにしてほしい。</a:t>
            </a: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ボランティアさんに手伝っていただいて、大変助かりました。有難うございました</a:t>
            </a:r>
            <a:r>
              <a:rPr lang="ja-JP" altLang="en-US" sz="1200" dirty="0" smtClean="0">
                <a:solidFill>
                  <a:prstClr val="black"/>
                </a:solidFill>
                <a:latin typeface="ＭＳ Ｐゴシック"/>
              </a:rPr>
              <a:t>。</a:t>
            </a:r>
            <a:endParaRPr lang="en-US" altLang="ja-JP" sz="1200" dirty="0">
              <a:solidFill>
                <a:prstClr val="black"/>
              </a:solidFill>
              <a:latin typeface="ＭＳ Ｐゴシック"/>
            </a:endParaRPr>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19</a:t>
            </a:fld>
            <a:endParaRPr kumimoji="1" lang="ja-JP" altLang="en-US"/>
          </a:p>
        </p:txBody>
      </p:sp>
    </p:spTree>
    <p:extLst>
      <p:ext uri="{BB962C8B-B14F-4D97-AF65-F5344CB8AC3E}">
        <p14:creationId xmlns:p14="http://schemas.microsoft.com/office/powerpoint/2010/main" xmlns="" val="3469288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253488"/>
          </a:xfrm>
        </p:spPr>
        <p:txBody>
          <a:bodyPr>
            <a:normAutofit/>
          </a:bodyPr>
          <a:lstStyle/>
          <a:p>
            <a:r>
              <a:rPr kumimoji="1" lang="ja-JP" altLang="en-US" sz="2800" b="1" dirty="0" smtClean="0">
                <a:solidFill>
                  <a:srgbClr val="0070C0"/>
                </a:solidFill>
                <a:latin typeface="HGS創英角ﾎﾟｯﾌﾟ体" panose="040B0A00000000000000" pitchFamily="50" charset="-128"/>
                <a:ea typeface="HGS創英角ﾎﾟｯﾌﾟ体" panose="040B0A00000000000000" pitchFamily="50" charset="-128"/>
              </a:rPr>
              <a:t>ぬくもりのバトンプロジェクトとは</a:t>
            </a:r>
            <a:endParaRPr kumimoji="1" lang="ja-JP" altLang="en-US" sz="2800" b="1" dirty="0">
              <a:solidFill>
                <a:srgbClr val="0070C0"/>
              </a:solidFill>
              <a:latin typeface="HGS創英角ﾎﾟｯﾌﾟ体" panose="040B0A00000000000000" pitchFamily="50" charset="-128"/>
              <a:ea typeface="HGS創英角ﾎﾟｯﾌﾟ体" panose="040B0A00000000000000" pitchFamily="50" charset="-128"/>
            </a:endParaRPr>
          </a:p>
        </p:txBody>
      </p:sp>
      <p:sp>
        <p:nvSpPr>
          <p:cNvPr id="3" name="コンテンツ プレースホルダー 2"/>
          <p:cNvSpPr>
            <a:spLocks noGrp="1"/>
          </p:cNvSpPr>
          <p:nvPr>
            <p:ph idx="1"/>
          </p:nvPr>
        </p:nvSpPr>
        <p:spPr>
          <a:xfrm>
            <a:off x="342900" y="1619672"/>
            <a:ext cx="6172200" cy="6548549"/>
          </a:xfrm>
        </p:spPr>
        <p:txBody>
          <a:bodyPr>
            <a:normAutofit/>
          </a:bodyPr>
          <a:lstStyle/>
          <a:p>
            <a:pPr marL="0" indent="0">
              <a:buNone/>
            </a:pPr>
            <a:endParaRPr lang="en-US" altLang="ja-JP" sz="1800" dirty="0" smtClean="0"/>
          </a:p>
          <a:p>
            <a:pPr marL="0" indent="0">
              <a:buNone/>
            </a:pPr>
            <a:r>
              <a:rPr lang="ja-JP" altLang="en-US" sz="1800" dirty="0" smtClean="0"/>
              <a:t>　</a:t>
            </a:r>
            <a:r>
              <a:rPr lang="ja-JP" altLang="ja-JP" sz="1800" dirty="0" smtClean="0"/>
              <a:t>ぬくもり</a:t>
            </a:r>
            <a:r>
              <a:rPr lang="ja-JP" altLang="ja-JP" sz="1800" dirty="0"/>
              <a:t>のバトンプロジェクトでは</a:t>
            </a:r>
            <a:r>
              <a:rPr lang="ja-JP" altLang="ja-JP" sz="1800" dirty="0" smtClean="0"/>
              <a:t>、</a:t>
            </a:r>
            <a:r>
              <a:rPr lang="ja-JP" altLang="en-US" sz="1800" dirty="0" smtClean="0"/>
              <a:t>水害に遭われた常総市民に</a:t>
            </a:r>
            <a:r>
              <a:rPr lang="ja-JP" altLang="ja-JP" sz="1800" dirty="0" smtClean="0"/>
              <a:t>水害後</a:t>
            </a:r>
            <a:r>
              <a:rPr lang="ja-JP" altLang="ja-JP" sz="1800" dirty="0"/>
              <a:t>の</a:t>
            </a:r>
            <a:r>
              <a:rPr lang="ja-JP" altLang="ja-JP" sz="1800" b="1" dirty="0">
                <a:solidFill>
                  <a:srgbClr val="FF0000"/>
                </a:solidFill>
              </a:rPr>
              <a:t>想いや体験</a:t>
            </a:r>
            <a:r>
              <a:rPr lang="ja-JP" altLang="ja-JP" sz="1800" dirty="0"/>
              <a:t>などを綴っていただきます</a:t>
            </a:r>
            <a:r>
              <a:rPr lang="ja-JP" altLang="ja-JP" sz="1800" dirty="0" smtClean="0"/>
              <a:t>。</a:t>
            </a:r>
            <a:endParaRPr lang="en-US" altLang="ja-JP" sz="1800" dirty="0" smtClean="0"/>
          </a:p>
          <a:p>
            <a:pPr marL="0" indent="0">
              <a:buNone/>
            </a:pPr>
            <a:r>
              <a:rPr lang="ja-JP" altLang="en-US" sz="1800" dirty="0"/>
              <a:t>　</a:t>
            </a:r>
            <a:r>
              <a:rPr lang="ja-JP" altLang="ja-JP" sz="1800" dirty="0" smtClean="0"/>
              <a:t>参加</a:t>
            </a:r>
            <a:r>
              <a:rPr lang="ja-JP" altLang="ja-JP" sz="1800" dirty="0"/>
              <a:t>いただいた方たちに</a:t>
            </a:r>
            <a:r>
              <a:rPr lang="ja-JP" altLang="ja-JP" sz="1800" dirty="0" smtClean="0"/>
              <a:t>、</a:t>
            </a:r>
            <a:r>
              <a:rPr lang="ja-JP" altLang="en-US" sz="1800" dirty="0" smtClean="0"/>
              <a:t>カンパや</a:t>
            </a:r>
            <a:r>
              <a:rPr lang="ja-JP" altLang="ja-JP" sz="1800" dirty="0" smtClean="0"/>
              <a:t>寄付</a:t>
            </a:r>
            <a:r>
              <a:rPr lang="ja-JP" altLang="ja-JP" sz="1800" dirty="0"/>
              <a:t>で購入した</a:t>
            </a:r>
            <a:r>
              <a:rPr lang="ja-JP" altLang="ja-JP" sz="1800" b="1" dirty="0">
                <a:solidFill>
                  <a:srgbClr val="FF0000"/>
                </a:solidFill>
              </a:rPr>
              <a:t>電気</a:t>
            </a:r>
            <a:r>
              <a:rPr lang="ja-JP" altLang="ja-JP" sz="1800" b="1" dirty="0" smtClean="0">
                <a:solidFill>
                  <a:srgbClr val="FF0000"/>
                </a:solidFill>
              </a:rPr>
              <a:t>毛布</a:t>
            </a:r>
            <a:r>
              <a:rPr lang="en-US" altLang="ja-JP" sz="1800" dirty="0">
                <a:solidFill>
                  <a:srgbClr val="000000"/>
                </a:solidFill>
                <a:latin typeface="ＭＳ Ｐゴシック" pitchFamily="50" charset="-128"/>
              </a:rPr>
              <a:t>(</a:t>
            </a:r>
            <a:r>
              <a:rPr lang="ja-JP" altLang="en-US" sz="1800" i="1" dirty="0">
                <a:solidFill>
                  <a:srgbClr val="000000"/>
                </a:solidFill>
                <a:latin typeface="ＭＳ Ｐゴシック" pitchFamily="50" charset="-128"/>
              </a:rPr>
              <a:t>電気毛布には限りがありますので足りない場合は別の物になることもあります</a:t>
            </a:r>
            <a:r>
              <a:rPr lang="ja-JP" altLang="en-US" sz="1800" dirty="0" smtClean="0">
                <a:solidFill>
                  <a:srgbClr val="000000"/>
                </a:solidFill>
                <a:latin typeface="ＭＳ Ｐゴシック" pitchFamily="50" charset="-128"/>
              </a:rPr>
              <a:t>）</a:t>
            </a:r>
            <a:r>
              <a:rPr lang="ja-JP" altLang="ja-JP" sz="1800" dirty="0" smtClean="0"/>
              <a:t>を</a:t>
            </a:r>
            <a:r>
              <a:rPr lang="ja-JP" altLang="ja-JP" sz="1800" dirty="0"/>
              <a:t>お配りする活動です。被災者の方たちが想いや経験</a:t>
            </a:r>
            <a:r>
              <a:rPr lang="ja-JP" altLang="ja-JP" sz="1800" dirty="0" smtClean="0"/>
              <a:t>を共有</a:t>
            </a:r>
            <a:r>
              <a:rPr lang="ja-JP" altLang="ja-JP" sz="1800" dirty="0"/>
              <a:t>し、生活が一変し大変な状況にいるのは自分だけではないと感じることで、厳しい状況を乗り越える一助になればと考えています</a:t>
            </a:r>
            <a:r>
              <a:rPr lang="ja-JP" altLang="ja-JP" sz="1800" dirty="0" smtClean="0"/>
              <a:t>。</a:t>
            </a:r>
            <a:endParaRPr lang="en-US" altLang="ja-JP" sz="1800" dirty="0" smtClean="0"/>
          </a:p>
          <a:p>
            <a:pPr marL="0" indent="0">
              <a:buNone/>
            </a:pPr>
            <a:r>
              <a:rPr lang="ja-JP" altLang="en-US" sz="1800" dirty="0"/>
              <a:t>　</a:t>
            </a:r>
            <a:r>
              <a:rPr lang="ja-JP" altLang="ja-JP" sz="1800" dirty="0" smtClean="0"/>
              <a:t>また</a:t>
            </a:r>
            <a:r>
              <a:rPr lang="ja-JP" altLang="ja-JP" sz="1800" dirty="0"/>
              <a:t>この活動を今後の住民同士のつながりづくりや、活動づくりに役立てたいと考えています。</a:t>
            </a:r>
          </a:p>
          <a:p>
            <a:pPr marL="0" indent="0">
              <a:buNone/>
            </a:pPr>
            <a:endParaRPr kumimoji="1" lang="en-US" altLang="ja-JP" sz="1800" dirty="0" smtClean="0"/>
          </a:p>
          <a:p>
            <a:pPr marL="0" indent="0">
              <a:buNone/>
            </a:pPr>
            <a:endParaRPr lang="en-US" altLang="ja-JP" sz="1800" dirty="0" smtClean="0"/>
          </a:p>
          <a:p>
            <a:pPr marL="0" indent="0">
              <a:buNone/>
            </a:pPr>
            <a:endParaRPr lang="en-US" altLang="ja-JP" sz="1800" dirty="0"/>
          </a:p>
          <a:p>
            <a:pPr marL="0" indent="0">
              <a:buNone/>
            </a:pPr>
            <a:endParaRPr kumimoji="1" lang="en-US" altLang="ja-JP" sz="1800" dirty="0" smtClean="0"/>
          </a:p>
        </p:txBody>
      </p:sp>
      <p:sp>
        <p:nvSpPr>
          <p:cNvPr id="4" name="角丸四角形 3"/>
          <p:cNvSpPr/>
          <p:nvPr/>
        </p:nvSpPr>
        <p:spPr>
          <a:xfrm>
            <a:off x="476672" y="5724128"/>
            <a:ext cx="5976664" cy="2808312"/>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457200" fontAlgn="base">
              <a:spcAft>
                <a:spcPct val="0"/>
              </a:spcAft>
            </a:pPr>
            <a:r>
              <a:rPr lang="ja-JP" altLang="en-US" sz="2000" b="1" dirty="0">
                <a:solidFill>
                  <a:srgbClr val="0070C0"/>
                </a:solidFill>
                <a:latin typeface="ＭＳ Ｐゴシック" pitchFamily="50" charset="-128"/>
              </a:rPr>
              <a:t>参加方法</a:t>
            </a:r>
            <a:endParaRPr lang="en-US" altLang="ja-JP" sz="2000" b="1" dirty="0">
              <a:solidFill>
                <a:srgbClr val="0070C0"/>
              </a:solidFill>
              <a:latin typeface="ＭＳ Ｐゴシック" pitchFamily="50" charset="-128"/>
            </a:endParaRPr>
          </a:p>
          <a:p>
            <a:pPr lvl="0" defTabSz="457200" fontAlgn="base">
              <a:spcAft>
                <a:spcPct val="0"/>
              </a:spcAft>
            </a:pPr>
            <a:r>
              <a:rPr lang="ja-JP" altLang="en-US" b="1" dirty="0">
                <a:solidFill>
                  <a:srgbClr val="000000"/>
                </a:solidFill>
                <a:latin typeface="ＭＳ Ｐゴシック" pitchFamily="50" charset="-128"/>
              </a:rPr>
              <a:t>　</a:t>
            </a:r>
            <a:r>
              <a:rPr lang="en-US" altLang="ja-JP" sz="2000" b="1" dirty="0">
                <a:solidFill>
                  <a:srgbClr val="000000"/>
                </a:solidFill>
                <a:latin typeface="ＭＳ Ｐゴシック" pitchFamily="50" charset="-128"/>
              </a:rPr>
              <a:t>JUNTOS</a:t>
            </a:r>
            <a:r>
              <a:rPr lang="ja-JP" altLang="en-US" sz="2000" b="1" dirty="0">
                <a:solidFill>
                  <a:srgbClr val="000000"/>
                </a:solidFill>
                <a:latin typeface="ＭＳ Ｐゴシック" pitchFamily="50" charset="-128"/>
              </a:rPr>
              <a:t>にお電話いただくか、来所してスタッフにお尋ねください。電気毛布とともに、記入用紙をお届けします（記入用紙は後日郵送してくだされば大丈夫です）。</a:t>
            </a:r>
            <a:endParaRPr lang="en-US" altLang="ja-JP" sz="2000" b="1" dirty="0">
              <a:solidFill>
                <a:srgbClr val="000000"/>
              </a:solidFill>
              <a:latin typeface="ＭＳ Ｐゴシック" pitchFamily="50" charset="-128"/>
            </a:endParaRPr>
          </a:p>
          <a:p>
            <a:pPr lvl="0" defTabSz="457200" fontAlgn="base">
              <a:spcAft>
                <a:spcPct val="0"/>
              </a:spcAft>
            </a:pPr>
            <a:r>
              <a:rPr lang="ja-JP" altLang="en-US" sz="2000" b="1" dirty="0">
                <a:solidFill>
                  <a:srgbClr val="000000"/>
                </a:solidFill>
                <a:latin typeface="ＭＳ Ｐゴシック" pitchFamily="50" charset="-128"/>
                <a:ea typeface="Meiryo UI" pitchFamily="50" charset="-128"/>
                <a:cs typeface="Meiryo UI" pitchFamily="50" charset="-128"/>
              </a:rPr>
              <a:t>　　　☎：</a:t>
            </a:r>
            <a:r>
              <a:rPr lang="en-US" altLang="ja-JP" sz="2000" b="1" dirty="0">
                <a:solidFill>
                  <a:srgbClr val="000000"/>
                </a:solidFill>
                <a:latin typeface="ＭＳ Ｐゴシック" pitchFamily="50" charset="-128"/>
                <a:ea typeface="Meiryo UI" pitchFamily="50" charset="-128"/>
                <a:cs typeface="Meiryo UI" pitchFamily="50" charset="-128"/>
              </a:rPr>
              <a:t>0297-44-4281</a:t>
            </a:r>
            <a:r>
              <a:rPr lang="ja-JP" altLang="en-US" sz="2000" b="1" dirty="0">
                <a:solidFill>
                  <a:srgbClr val="000000"/>
                </a:solidFill>
                <a:latin typeface="ＭＳ Ｐゴシック" pitchFamily="50" charset="-128"/>
                <a:ea typeface="Meiryo UI" pitchFamily="50" charset="-128"/>
                <a:cs typeface="Meiryo UI" pitchFamily="50" charset="-128"/>
              </a:rPr>
              <a:t>　　</a:t>
            </a:r>
            <a:r>
              <a:rPr lang="en-US" altLang="ja-JP" sz="2000" b="1" dirty="0">
                <a:solidFill>
                  <a:srgbClr val="000000"/>
                </a:solidFill>
                <a:latin typeface="ＭＳ Ｐゴシック" pitchFamily="50" charset="-128"/>
                <a:ea typeface="Meiryo UI" pitchFamily="50" charset="-128"/>
                <a:cs typeface="Meiryo UI" pitchFamily="50" charset="-128"/>
              </a:rPr>
              <a:t>FAX</a:t>
            </a:r>
            <a:r>
              <a:rPr lang="ja-JP" altLang="en-US" sz="2000" b="1" dirty="0">
                <a:solidFill>
                  <a:srgbClr val="000000"/>
                </a:solidFill>
                <a:latin typeface="ＭＳ Ｐゴシック" pitchFamily="50" charset="-128"/>
                <a:ea typeface="Meiryo UI" pitchFamily="50" charset="-128"/>
                <a:cs typeface="Meiryo UI" pitchFamily="50" charset="-128"/>
              </a:rPr>
              <a:t>：</a:t>
            </a:r>
            <a:r>
              <a:rPr lang="en-US" altLang="ja-JP" sz="2000" b="1" dirty="0">
                <a:solidFill>
                  <a:srgbClr val="000000"/>
                </a:solidFill>
                <a:latin typeface="ＭＳ Ｐゴシック" pitchFamily="50" charset="-128"/>
                <a:ea typeface="Meiryo UI" pitchFamily="50" charset="-128"/>
                <a:cs typeface="Meiryo UI" pitchFamily="50" charset="-128"/>
              </a:rPr>
              <a:t>0297-44-4291</a:t>
            </a:r>
          </a:p>
        </p:txBody>
      </p:sp>
      <p:sp>
        <p:nvSpPr>
          <p:cNvPr id="5" name="スライド番号プレースホルダー 4"/>
          <p:cNvSpPr>
            <a:spLocks noGrp="1"/>
          </p:cNvSpPr>
          <p:nvPr>
            <p:ph type="sldNum" sz="quarter" idx="12"/>
          </p:nvPr>
        </p:nvSpPr>
        <p:spPr/>
        <p:txBody>
          <a:bodyPr/>
          <a:lstStyle/>
          <a:p>
            <a:fld id="{3C69D298-1E61-4547-804E-3B5FBE441903}" type="slidenum">
              <a:rPr kumimoji="1" lang="ja-JP" altLang="en-US" smtClean="0"/>
              <a:pPr/>
              <a:t>2</a:t>
            </a:fld>
            <a:endParaRPr kumimoji="1" lang="ja-JP" altLang="en-US"/>
          </a:p>
        </p:txBody>
      </p:sp>
    </p:spTree>
    <p:extLst>
      <p:ext uri="{BB962C8B-B14F-4D97-AF65-F5344CB8AC3E}">
        <p14:creationId xmlns:p14="http://schemas.microsoft.com/office/powerpoint/2010/main" xmlns="" val="31682197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8720" y="0"/>
            <a:ext cx="4814292"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橋本</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町の声</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chor="ctr">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en-US" altLang="ja-JP" sz="1200" dirty="0">
                <a:solidFill>
                  <a:prstClr val="black"/>
                </a:solidFill>
                <a:latin typeface="ＭＳ Ｐゴシック"/>
              </a:rPr>
              <a:t>9/11</a:t>
            </a:r>
            <a:r>
              <a:rPr lang="ja-JP" altLang="en-US" sz="1200" dirty="0">
                <a:solidFill>
                  <a:prstClr val="black"/>
                </a:solidFill>
                <a:latin typeface="ＭＳ Ｐゴシック"/>
              </a:rPr>
              <a:t>～</a:t>
            </a:r>
            <a:r>
              <a:rPr lang="en-US" altLang="ja-JP" sz="1200" dirty="0">
                <a:solidFill>
                  <a:prstClr val="black"/>
                </a:solidFill>
                <a:latin typeface="ＭＳ Ｐゴシック"/>
              </a:rPr>
              <a:t>10/10</a:t>
            </a:r>
            <a:r>
              <a:rPr lang="ja-JP" altLang="en-US" sz="1200" dirty="0" err="1">
                <a:solidFill>
                  <a:prstClr val="black"/>
                </a:solidFill>
                <a:latin typeface="ＭＳ Ｐゴシック"/>
              </a:rPr>
              <a:t>まで</a:t>
            </a:r>
            <a:r>
              <a:rPr lang="ja-JP" altLang="en-US" sz="1200" dirty="0">
                <a:solidFill>
                  <a:prstClr val="black"/>
                </a:solidFill>
                <a:latin typeface="ＭＳ Ｐゴシック"/>
              </a:rPr>
              <a:t>筑波未来総合体育館、</a:t>
            </a:r>
            <a:r>
              <a:rPr lang="en-US" altLang="ja-JP" sz="1200" dirty="0">
                <a:solidFill>
                  <a:prstClr val="black"/>
                </a:solidFill>
                <a:latin typeface="ＭＳ Ｐゴシック"/>
              </a:rPr>
              <a:t>10/10</a:t>
            </a:r>
            <a:r>
              <a:rPr lang="ja-JP" altLang="en-US" sz="1200" dirty="0">
                <a:solidFill>
                  <a:prstClr val="black"/>
                </a:solidFill>
                <a:latin typeface="ＭＳ Ｐゴシック"/>
              </a:rPr>
              <a:t>～</a:t>
            </a:r>
            <a:r>
              <a:rPr lang="en-US" altLang="ja-JP" sz="1200" dirty="0">
                <a:solidFill>
                  <a:prstClr val="black"/>
                </a:solidFill>
                <a:latin typeface="ＭＳ Ｐゴシック"/>
              </a:rPr>
              <a:t>12/1</a:t>
            </a:r>
            <a:r>
              <a:rPr lang="ja-JP" altLang="en-US" sz="1200" dirty="0">
                <a:solidFill>
                  <a:prstClr val="black"/>
                </a:solidFill>
                <a:latin typeface="ＭＳ Ｐゴシック"/>
              </a:rPr>
              <a:t>まできぬふれあいセンター、</a:t>
            </a:r>
            <a:r>
              <a:rPr lang="en-US" altLang="ja-JP" sz="1200" dirty="0">
                <a:solidFill>
                  <a:prstClr val="black"/>
                </a:solidFill>
                <a:latin typeface="ＭＳ Ｐゴシック"/>
              </a:rPr>
              <a:t>12/1</a:t>
            </a:r>
            <a:r>
              <a:rPr lang="ja-JP" altLang="en-US" sz="1200" dirty="0">
                <a:solidFill>
                  <a:prstClr val="black"/>
                </a:solidFill>
                <a:latin typeface="ＭＳ Ｐゴシック"/>
              </a:rPr>
              <a:t>～</a:t>
            </a:r>
            <a:r>
              <a:rPr lang="en-US" altLang="ja-JP" sz="1200" dirty="0">
                <a:solidFill>
                  <a:prstClr val="black"/>
                </a:solidFill>
                <a:latin typeface="ＭＳ Ｐゴシック"/>
              </a:rPr>
              <a:t>12/21</a:t>
            </a:r>
            <a:r>
              <a:rPr lang="ja-JP" altLang="en-US" sz="1200" dirty="0" err="1">
                <a:solidFill>
                  <a:prstClr val="black"/>
                </a:solidFill>
                <a:latin typeface="ＭＳ Ｐゴシック"/>
              </a:rPr>
              <a:t>まで</a:t>
            </a:r>
            <a:r>
              <a:rPr lang="ja-JP" altLang="en-US" sz="1200" dirty="0" smtClean="0">
                <a:solidFill>
                  <a:prstClr val="black"/>
                </a:solidFill>
                <a:latin typeface="ＭＳ Ｐゴシック"/>
              </a:rPr>
              <a:t>水海道</a:t>
            </a:r>
            <a:r>
              <a:rPr lang="ja-JP" altLang="en-US" sz="1200" dirty="0">
                <a:solidFill>
                  <a:prstClr val="black"/>
                </a:solidFill>
                <a:latin typeface="ＭＳ Ｐゴシック"/>
              </a:rPr>
              <a:t>森下町</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自分の財産など全てなくなり、新しくなりました。</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ふれあいセンターで夕食に出る温かいみそ汁と一品のおかず。つらかったことは、集団生活。</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世の中、独りでは生きていけない。助け合いの心、思いやり。</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市営住宅ですが、室内は入居できましたが、外観はそのままなので汚れがひどいので、なんとかして欲しいです。</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災害者全員にいきわたる様な情報を流してほしい。独居生活では、取り残されてしまう。</a:t>
            </a: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義支援、見舞金をわかりやすく、早くほしい。</a:t>
            </a: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市外のボランティアしておられる方々、寒い中大変だと思いますが、数が少なくなっていると聞きます。どうか頑張って助けてください。よろしくお願いします</a:t>
            </a:r>
            <a:r>
              <a:rPr lang="ja-JP" altLang="en-US" sz="1200" dirty="0" smtClean="0">
                <a:solidFill>
                  <a:prstClr val="black"/>
                </a:solidFill>
                <a:latin typeface="ＭＳ Ｐゴシック"/>
              </a:rPr>
              <a:t>。</a:t>
            </a:r>
            <a:endParaRPr lang="en-US" altLang="ja-JP" sz="1200" dirty="0">
              <a:solidFill>
                <a:prstClr val="black"/>
              </a:solidFill>
              <a:latin typeface="ＭＳ Ｐゴシック"/>
            </a:endParaRPr>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20</a:t>
            </a:fld>
            <a:endParaRPr kumimoji="1" lang="ja-JP" altLang="en-US"/>
          </a:p>
        </p:txBody>
      </p:sp>
    </p:spTree>
    <p:extLst>
      <p:ext uri="{BB962C8B-B14F-4D97-AF65-F5344CB8AC3E}">
        <p14:creationId xmlns:p14="http://schemas.microsoft.com/office/powerpoint/2010/main" xmlns="" val="14410358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8720" y="0"/>
            <a:ext cx="4814292"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橋本</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町の声</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ormAutofit lnSpcReduction="10000"/>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当日は深夜に避難しました、最初の４０日間は親類にお世話になっていました。県・役所のあっ旋により抽選で公営住宅に入居でき、早や７０日が過ぎようとしていますが、被災自宅の片付け清掃等をする毎日です。往復３５</a:t>
            </a:r>
            <a:r>
              <a:rPr lang="en-US" altLang="ja-JP" sz="1200" dirty="0">
                <a:solidFill>
                  <a:prstClr val="black"/>
                </a:solidFill>
                <a:latin typeface="ＭＳ Ｐゴシック"/>
              </a:rPr>
              <a:t>km</a:t>
            </a:r>
            <a:endParaRPr lang="ja-JP" altLang="en-US" sz="1200" dirty="0">
              <a:solidFill>
                <a:prstClr val="black"/>
              </a:solidFill>
              <a:latin typeface="ＭＳ Ｐゴシック"/>
            </a:endParaRP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想像できない状態です。すべてが無になってしまい放心状態でした。リサイクルショップで、中古家具・食器・衣類等を調達している心細い生活ですが、「たすけあいセンター」の人たち、「つくばサテライト」の方々に勇気をいただき、ご支援により気丈になって参りました。大変感謝しておりま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市の防災無線が聞き取りにくく、情報はほとんど得ることができませんでしたが、ボランテアの方々の応援でヘドロの掻きだし集積、窓ガラス掃除等をやって頂き大助かりしました。また、買い物に行く自転車を「たすけあいセンター」様から調達していただき家内が大いに重宝しております。感謝！感謝です。ありがとうございました。</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人様の面倒をみること。他人様に迷惑をかけない」を理想としておりましたが、逆転してしまい人の温情をこれほど実感したことはありませんでした。７０代半ばになってしまいましたが、再起し、恩返しをしなければと痛感しております。</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５０年間住み慣れた常総ですが、再度の水災害が心配です。住む場所を決められない状態です。</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この地（被災場所）で再生活が安心して可能かどうか心配です。</a:t>
            </a: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緊急時の対応が、なされていないのは、人間だから無理かな？市の財政は厳しいらしい。まだまだ避難者が、多くいることを忘れないでください。国政は、国民のために予算配分を最優先に考慮して欲しい。多額の海外援助・融資は疑問が多いが、お付き合い上無理かな</a:t>
            </a: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公営住宅に入居できて２か月が過ぎました。自治会会長・棟幹事はじめみなさんにご心配いただいていますが、清掃作業の行事に参加した際も親切に接して頂きました。何か月間お世話になるか予想もできませんが、できる限りの協力をしたいと考えております。</a:t>
            </a:r>
            <a:endParaRPr lang="en-US" altLang="ja-JP" sz="1200"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21</a:t>
            </a:fld>
            <a:endParaRPr kumimoji="1" lang="ja-JP" altLang="en-US"/>
          </a:p>
        </p:txBody>
      </p:sp>
    </p:spTree>
    <p:extLst>
      <p:ext uri="{BB962C8B-B14F-4D97-AF65-F5344CB8AC3E}">
        <p14:creationId xmlns:p14="http://schemas.microsoft.com/office/powerpoint/2010/main" xmlns="" val="25498326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8720" y="0"/>
            <a:ext cx="4814292"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天満</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町の声</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ormAutofit fontScale="92500" lnSpcReduction="10000"/>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en-US" altLang="ja-JP" sz="1200" dirty="0">
                <a:solidFill>
                  <a:prstClr val="black"/>
                </a:solidFill>
                <a:latin typeface="ＭＳ Ｐゴシック"/>
              </a:rPr>
              <a:t>9</a:t>
            </a:r>
            <a:r>
              <a:rPr lang="ja-JP" altLang="en-US" sz="1200" dirty="0">
                <a:solidFill>
                  <a:prstClr val="black"/>
                </a:solidFill>
                <a:latin typeface="ＭＳ Ｐゴシック"/>
              </a:rPr>
              <a:t>月</a:t>
            </a:r>
            <a:r>
              <a:rPr lang="en-US" altLang="ja-JP" sz="1200" dirty="0">
                <a:solidFill>
                  <a:prstClr val="black"/>
                </a:solidFill>
                <a:latin typeface="ＭＳ Ｐゴシック"/>
              </a:rPr>
              <a:t>10</a:t>
            </a:r>
            <a:r>
              <a:rPr lang="ja-JP" altLang="en-US" sz="1200" dirty="0">
                <a:solidFill>
                  <a:prstClr val="black"/>
                </a:solidFill>
                <a:latin typeface="ＭＳ Ｐゴシック"/>
              </a:rPr>
              <a:t>日の夕方には舟にて青年部？の方々に助けていただき、天満町公民館にて非常な不安な気持で過ごしました。</a:t>
            </a:r>
            <a:r>
              <a:rPr lang="en-US" altLang="ja-JP" sz="1200" dirty="0">
                <a:solidFill>
                  <a:prstClr val="black"/>
                </a:solidFill>
                <a:latin typeface="ＭＳ Ｐゴシック"/>
              </a:rPr>
              <a:t>9</a:t>
            </a:r>
            <a:r>
              <a:rPr lang="ja-JP" altLang="en-US" sz="1200" dirty="0">
                <a:solidFill>
                  <a:prstClr val="black"/>
                </a:solidFill>
                <a:latin typeface="ＭＳ Ｐゴシック"/>
              </a:rPr>
              <a:t>月</a:t>
            </a:r>
            <a:r>
              <a:rPr lang="en-US" altLang="ja-JP" sz="1200" dirty="0">
                <a:solidFill>
                  <a:prstClr val="black"/>
                </a:solidFill>
                <a:latin typeface="ＭＳ Ｐゴシック"/>
              </a:rPr>
              <a:t>11</a:t>
            </a:r>
            <a:r>
              <a:rPr lang="ja-JP" altLang="en-US" sz="1200" dirty="0">
                <a:solidFill>
                  <a:prstClr val="black"/>
                </a:solidFill>
                <a:latin typeface="ＭＳ Ｐゴシック"/>
              </a:rPr>
              <a:t>日には埼玉所沢より、長男が迎えに来て呉れて所沢に行きました。それからは</a:t>
            </a:r>
            <a:r>
              <a:rPr lang="en-US" altLang="ja-JP" sz="1200" dirty="0">
                <a:solidFill>
                  <a:prstClr val="black"/>
                </a:solidFill>
                <a:latin typeface="ＭＳ Ｐゴシック"/>
              </a:rPr>
              <a:t>10</a:t>
            </a:r>
            <a:r>
              <a:rPr lang="ja-JP" altLang="en-US" sz="1200" dirty="0">
                <a:solidFill>
                  <a:prstClr val="black"/>
                </a:solidFill>
                <a:latin typeface="ＭＳ Ｐゴシック"/>
              </a:rPr>
              <a:t>日前後長男と一緒に当地にもどり家の中の後片付け等々の毎日でした。次男も静岡より来て呉れて守谷にホテルに連泊しながら一緒に跡片付け等々、</a:t>
            </a:r>
            <a:r>
              <a:rPr lang="en-US" altLang="ja-JP" sz="1200" dirty="0">
                <a:solidFill>
                  <a:prstClr val="black"/>
                </a:solidFill>
                <a:latin typeface="ＭＳ Ｐゴシック"/>
              </a:rPr>
              <a:t>2</a:t>
            </a:r>
            <a:r>
              <a:rPr lang="ja-JP" altLang="en-US" sz="1200" dirty="0">
                <a:solidFill>
                  <a:prstClr val="black"/>
                </a:solidFill>
                <a:latin typeface="ＭＳ Ｐゴシック"/>
              </a:rPr>
              <a:t>人共会社を休み私共老夫婦の手助けを</a:t>
            </a:r>
            <a:r>
              <a:rPr lang="ja-JP" altLang="en-US" sz="1200" dirty="0" err="1">
                <a:solidFill>
                  <a:prstClr val="black"/>
                </a:solidFill>
                <a:latin typeface="ＭＳ Ｐゴシック"/>
              </a:rPr>
              <a:t>本当に本当に</a:t>
            </a:r>
            <a:r>
              <a:rPr lang="ja-JP" altLang="en-US" sz="1200" dirty="0">
                <a:solidFill>
                  <a:prstClr val="black"/>
                </a:solidFill>
                <a:latin typeface="ＭＳ Ｐゴシック"/>
              </a:rPr>
              <a:t>良く手伝って呉れました。（参考に私夫は</a:t>
            </a:r>
            <a:r>
              <a:rPr lang="en-US" altLang="ja-JP" sz="1200" dirty="0">
                <a:solidFill>
                  <a:prstClr val="black"/>
                </a:solidFill>
                <a:latin typeface="ＭＳ Ｐゴシック"/>
              </a:rPr>
              <a:t>79</a:t>
            </a:r>
            <a:r>
              <a:rPr lang="ja-JP" altLang="en-US" sz="1200" dirty="0">
                <a:solidFill>
                  <a:prstClr val="black"/>
                </a:solidFill>
                <a:latin typeface="ＭＳ Ｐゴシック"/>
              </a:rPr>
              <a:t>才で妻は</a:t>
            </a:r>
            <a:r>
              <a:rPr lang="en-US" altLang="ja-JP" sz="1200" dirty="0">
                <a:solidFill>
                  <a:prstClr val="black"/>
                </a:solidFill>
                <a:latin typeface="ＭＳ Ｐゴシック"/>
              </a:rPr>
              <a:t>75</a:t>
            </a:r>
            <a:r>
              <a:rPr lang="ja-JP" altLang="en-US" sz="1200" dirty="0">
                <a:solidFill>
                  <a:prstClr val="black"/>
                </a:solidFill>
                <a:latin typeface="ＭＳ Ｐゴシック"/>
              </a:rPr>
              <a:t>才）。ボランティアの方には何の御手伝いはお願いしませんでした。</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ヒナン所より自分の家に車にて行き帰りすると云う何か現実がつかめませんでした。</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うれしかった事のほうが多くつらかった事はありません。それは多数の、それぞれの立場と、それぞれのプロの立場からヒナン所にて声をかけて下さったからです。そして今現在もこの様にして心配して下さっているからです。感謝の気持ちでいっぱいです。</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過去現在将来共に人間関係の大事さをより以上に身にしみた事はありません。</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①現状が現状なので考えが及ばない</a:t>
            </a:r>
          </a:p>
          <a:p>
            <a:pPr marL="0" lvl="0" indent="0">
              <a:spcBef>
                <a:spcPts val="0"/>
              </a:spcBef>
              <a:buNone/>
            </a:pPr>
            <a:r>
              <a:rPr lang="ja-JP" altLang="en-US" sz="1200" dirty="0">
                <a:solidFill>
                  <a:prstClr val="black"/>
                </a:solidFill>
                <a:latin typeface="ＭＳ Ｐゴシック"/>
              </a:rPr>
              <a:t>②悩んでいることは少しの雨でもユカ下に水がたまってしまう事です（この住宅に入った時からです）。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①再生は町の中に、むずかしい事だが、映画館を作る事と町の中とその近くを大型バスではなく</a:t>
            </a:r>
            <a:r>
              <a:rPr lang="en-US" altLang="ja-JP" sz="1200" dirty="0">
                <a:solidFill>
                  <a:prstClr val="black"/>
                </a:solidFill>
                <a:latin typeface="ＭＳ Ｐゴシック"/>
              </a:rPr>
              <a:t>10</a:t>
            </a:r>
            <a:r>
              <a:rPr lang="ja-JP" altLang="en-US" sz="1200" dirty="0">
                <a:solidFill>
                  <a:prstClr val="black"/>
                </a:solidFill>
                <a:latin typeface="ＭＳ Ｐゴシック"/>
              </a:rPr>
              <a:t>～</a:t>
            </a:r>
            <a:r>
              <a:rPr lang="en-US" altLang="ja-JP" sz="1200" dirty="0">
                <a:solidFill>
                  <a:prstClr val="black"/>
                </a:solidFill>
                <a:latin typeface="ＭＳ Ｐゴシック"/>
              </a:rPr>
              <a:t>15</a:t>
            </a:r>
            <a:r>
              <a:rPr lang="ja-JP" altLang="en-US" sz="1200" dirty="0">
                <a:solidFill>
                  <a:prstClr val="black"/>
                </a:solidFill>
                <a:latin typeface="ＭＳ Ｐゴシック"/>
              </a:rPr>
              <a:t>人位乗れるバスを</a:t>
            </a:r>
            <a:r>
              <a:rPr lang="en-US" altLang="ja-JP" sz="1200" dirty="0">
                <a:solidFill>
                  <a:prstClr val="black"/>
                </a:solidFill>
                <a:latin typeface="ＭＳ Ｐゴシック"/>
              </a:rPr>
              <a:t>30</a:t>
            </a:r>
            <a:r>
              <a:rPr lang="ja-JP" altLang="en-US" sz="1200" dirty="0">
                <a:solidFill>
                  <a:prstClr val="black"/>
                </a:solidFill>
                <a:latin typeface="ＭＳ Ｐゴシック"/>
              </a:rPr>
              <a:t>分～</a:t>
            </a:r>
            <a:r>
              <a:rPr lang="en-US" altLang="ja-JP" sz="1200" dirty="0">
                <a:solidFill>
                  <a:prstClr val="black"/>
                </a:solidFill>
                <a:latin typeface="ＭＳ Ｐゴシック"/>
              </a:rPr>
              <a:t>1</a:t>
            </a:r>
            <a:r>
              <a:rPr lang="ja-JP" altLang="en-US" sz="1200" dirty="0">
                <a:solidFill>
                  <a:prstClr val="black"/>
                </a:solidFill>
                <a:latin typeface="ＭＳ Ｐゴシック"/>
              </a:rPr>
              <a:t>時間の間に一本位走らせる事も必要と思う。</a:t>
            </a:r>
          </a:p>
          <a:p>
            <a:pPr marL="0" lvl="0" indent="0">
              <a:spcBef>
                <a:spcPts val="0"/>
              </a:spcBef>
              <a:buNone/>
            </a:pPr>
            <a:r>
              <a:rPr lang="ja-JP" altLang="en-US" sz="1200" dirty="0">
                <a:solidFill>
                  <a:prstClr val="black"/>
                </a:solidFill>
                <a:latin typeface="ＭＳ Ｐゴシック"/>
              </a:rPr>
              <a:t>③川を利用しカンコウを利用する方法等々です。（２つの大きな川があるのですから）</a:t>
            </a:r>
          </a:p>
          <a:p>
            <a:pPr marL="0" lvl="0" indent="0">
              <a:spcBef>
                <a:spcPts val="0"/>
              </a:spcBef>
              <a:buNone/>
            </a:pPr>
            <a:r>
              <a:rPr lang="ja-JP" altLang="en-US" sz="1200" dirty="0">
                <a:solidFill>
                  <a:prstClr val="black"/>
                </a:solidFill>
                <a:latin typeface="ＭＳ Ｐゴシック"/>
              </a:rPr>
              <a:t>②市のイメージとしては暗い。もっと明るい面を前面に出すのも必要と思う。</a:t>
            </a: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①町及びその辺りのゴミの捨てられている現状を見るといかにポイ捨てが多いか分ると思います。たとえばコンビニの袋？そして空カン、弁当箱等を車の窓から捨てる等々（モラルの問題もあると思うが）これらの多々ある事を市単独の法律を行政で作りアピールできないものかと思う。私個人では思うのですが本当に町中とその周辺はゴミ</a:t>
            </a:r>
            <a:r>
              <a:rPr lang="ja-JP" altLang="en-US" sz="1200" dirty="0" err="1">
                <a:solidFill>
                  <a:prstClr val="black"/>
                </a:solidFill>
                <a:latin typeface="ＭＳ Ｐゴシック"/>
              </a:rPr>
              <a:t>できたない</a:t>
            </a:r>
            <a:r>
              <a:rPr lang="ja-JP" altLang="en-US" sz="1200" dirty="0">
                <a:solidFill>
                  <a:prstClr val="black"/>
                </a:solidFill>
                <a:latin typeface="ＭＳ Ｐゴシック"/>
              </a:rPr>
              <a:t>町と思う。美しい町、たのしい町を望む一市民です。</a:t>
            </a: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①一回でも良いから美しい町、たのしい町、そしてきれいな川が</a:t>
            </a:r>
            <a:r>
              <a:rPr lang="en-US" altLang="ja-JP" sz="1200" dirty="0">
                <a:solidFill>
                  <a:prstClr val="black"/>
                </a:solidFill>
                <a:latin typeface="ＭＳ Ｐゴシック"/>
              </a:rPr>
              <a:t>2</a:t>
            </a:r>
            <a:r>
              <a:rPr lang="ja-JP" altLang="en-US" sz="1200">
                <a:solidFill>
                  <a:prstClr val="black"/>
                </a:solidFill>
                <a:latin typeface="ＭＳ Ｐゴシック"/>
              </a:rPr>
              <a:t>本もある町。千姫さまに関連するお寺等で見どころいっぱいある町常総市を見に来てほしいと思います。</a:t>
            </a:r>
            <a:endParaRPr lang="en-US" altLang="ja-JP" sz="1200"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22</a:t>
            </a:fld>
            <a:endParaRPr kumimoji="1" lang="ja-JP" altLang="en-US"/>
          </a:p>
        </p:txBody>
      </p:sp>
    </p:spTree>
    <p:extLst>
      <p:ext uri="{BB962C8B-B14F-4D97-AF65-F5344CB8AC3E}">
        <p14:creationId xmlns:p14="http://schemas.microsoft.com/office/powerpoint/2010/main" xmlns="" val="11975478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8720" y="0"/>
            <a:ext cx="4814292"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淵頭</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町の声</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chor="ctr">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市役所に避難して、ものすごい人だけでびっくりしました。市役所には</a:t>
            </a:r>
            <a:r>
              <a:rPr lang="en-US" altLang="ja-JP" sz="1200" dirty="0">
                <a:solidFill>
                  <a:prstClr val="black"/>
                </a:solidFill>
                <a:latin typeface="ＭＳ Ｐゴシック"/>
              </a:rPr>
              <a:t>2</a:t>
            </a:r>
            <a:r>
              <a:rPr lang="ja-JP" altLang="en-US" sz="1200" dirty="0">
                <a:solidFill>
                  <a:prstClr val="black"/>
                </a:solidFill>
                <a:latin typeface="ＭＳ Ｐゴシック"/>
              </a:rPr>
              <a:t>週間ぐらいいました。</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生きてることが一番です。これから</a:t>
            </a:r>
            <a:r>
              <a:rPr lang="en-US" altLang="ja-JP" sz="1200" dirty="0">
                <a:solidFill>
                  <a:prstClr val="black"/>
                </a:solidFill>
                <a:latin typeface="ＭＳ Ｐゴシック"/>
              </a:rPr>
              <a:t>1</a:t>
            </a:r>
            <a:r>
              <a:rPr lang="ja-JP" altLang="en-US" sz="1200" dirty="0">
                <a:solidFill>
                  <a:prstClr val="black"/>
                </a:solidFill>
                <a:latin typeface="ＭＳ Ｐゴシック"/>
              </a:rPr>
              <a:t>日</a:t>
            </a:r>
            <a:r>
              <a:rPr lang="en-US" altLang="ja-JP" sz="1200" dirty="0">
                <a:solidFill>
                  <a:prstClr val="black"/>
                </a:solidFill>
                <a:latin typeface="ＭＳ Ｐゴシック"/>
              </a:rPr>
              <a:t>1</a:t>
            </a:r>
            <a:r>
              <a:rPr lang="ja-JP" altLang="en-US" sz="1200" dirty="0">
                <a:solidFill>
                  <a:prstClr val="black"/>
                </a:solidFill>
                <a:latin typeface="ＭＳ Ｐゴシック"/>
              </a:rPr>
              <a:t>日を大事に生きてゆきます。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つらかったことは、やはり人間関係です。一人ひとり違うので合わせてゆくのが一番大変です。</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食べ物もそうですけど水や食事は一番大変です。私は年中かぜをひいて、とてもみんな元気なのでうらやましかったです。</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私は一人なので健康に特に気をつけています。</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まずは、水道水が安全に飲めるようにしてほしいです。</a:t>
            </a: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一日も早くもとの生活にもどれるようにしてほしいです。帰れない人がたくさんいます。早く帰れるようにしてほしいです。</a:t>
            </a: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帰るのが遅れている人がたくさんいます。けんこうに気をつけて</a:t>
            </a:r>
            <a:r>
              <a:rPr lang="en-US" altLang="ja-JP" sz="1200" dirty="0">
                <a:solidFill>
                  <a:prstClr val="black"/>
                </a:solidFill>
                <a:latin typeface="ＭＳ Ｐゴシック"/>
              </a:rPr>
              <a:t>1</a:t>
            </a:r>
            <a:r>
              <a:rPr lang="ja-JP" altLang="en-US" sz="1200" dirty="0">
                <a:solidFill>
                  <a:prstClr val="black"/>
                </a:solidFill>
                <a:latin typeface="ＭＳ Ｐゴシック"/>
              </a:rPr>
              <a:t>日も早く帰るようにがんばってください。</a:t>
            </a:r>
            <a:endParaRPr lang="en-US" altLang="ja-JP" sz="1200"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23</a:t>
            </a:fld>
            <a:endParaRPr kumimoji="1" lang="ja-JP" altLang="en-US"/>
          </a:p>
        </p:txBody>
      </p:sp>
    </p:spTree>
    <p:extLst>
      <p:ext uri="{BB962C8B-B14F-4D97-AF65-F5344CB8AC3E}">
        <p14:creationId xmlns:p14="http://schemas.microsoft.com/office/powerpoint/2010/main" xmlns="" val="37193134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8720" y="0"/>
            <a:ext cx="4814292" cy="1109472"/>
          </a:xfrm>
        </p:spPr>
        <p:txBody>
          <a:bodyPr>
            <a:normAutofit/>
          </a:bodyPr>
          <a:lstStyle/>
          <a:p>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大生の声</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知り合いの家に世話になりました。生活用品がなにもなかったので、支援物資がどこにあるのかわからず、市役所にあることを知ってから、少しずつ何とか準備することができました。住む場所が決定しても何もないので不安でいっぱいでした。</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家族がバラバラになり、何もかもなくし、一人になり、話し相手もなく、寂しい夜を過ごすことになりました。何となく不安です。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当初は、何をどうしていいかわからず、市役所に行っても相談にのってもらえず、また生活するために一から準備するのにお金がなく、泣いてもいられない日々でした。社会福祉課が動き出して話を聞いて相談にのってくれるようになったときは嬉しかったです。</a:t>
            </a:r>
            <a:r>
              <a:rPr lang="en-US" altLang="ja-JP" sz="1200" dirty="0">
                <a:solidFill>
                  <a:prstClr val="black"/>
                </a:solidFill>
                <a:latin typeface="ＭＳ Ｐゴシック"/>
              </a:rPr>
              <a:t>NPO</a:t>
            </a:r>
            <a:r>
              <a:rPr lang="ja-JP" altLang="en-US" sz="1200" dirty="0" err="1">
                <a:solidFill>
                  <a:prstClr val="black"/>
                </a:solidFill>
                <a:latin typeface="ＭＳ Ｐゴシック"/>
              </a:rPr>
              <a:t>さんの</a:t>
            </a:r>
            <a:r>
              <a:rPr lang="ja-JP" altLang="en-US" sz="1200" dirty="0">
                <a:solidFill>
                  <a:prstClr val="black"/>
                </a:solidFill>
                <a:latin typeface="ＭＳ Ｐゴシック"/>
              </a:rPr>
              <a:t>ことも１２月に入ってから聞きました。</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④今回学んだことや教訓はどんなことですか</a:t>
            </a:r>
          </a:p>
          <a:p>
            <a:pPr marL="0" lvl="0" indent="0">
              <a:spcBef>
                <a:spcPts val="0"/>
              </a:spcBef>
              <a:buNone/>
            </a:pPr>
            <a:r>
              <a:rPr lang="ja-JP" altLang="en-US" sz="1200" dirty="0">
                <a:solidFill>
                  <a:prstClr val="black"/>
                </a:solidFill>
                <a:latin typeface="ＭＳ Ｐゴシック"/>
              </a:rPr>
              <a:t>何も考えられません。役所は決まったことだけすればいい所なんだと思った。お金がないと何もできない。お見舞いをくれた方々、</a:t>
            </a:r>
            <a:r>
              <a:rPr lang="en-US" altLang="ja-JP" sz="1200" dirty="0">
                <a:solidFill>
                  <a:prstClr val="black"/>
                </a:solidFill>
                <a:latin typeface="ＭＳ Ｐゴシック"/>
              </a:rPr>
              <a:t>NPO</a:t>
            </a:r>
            <a:r>
              <a:rPr lang="ja-JP" altLang="en-US" sz="1200" dirty="0">
                <a:solidFill>
                  <a:prstClr val="black"/>
                </a:solidFill>
                <a:latin typeface="ＭＳ Ｐゴシック"/>
              </a:rPr>
              <a:t>の方々に感謝です。これからも宜しくお願い致します。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これから春・夏を迎えるにあたり、まだまだ準備しなくてはならないと思うと頭が痛いです。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⑥まちやくらしの再生、復興で必要なことはなんだと思いますか</a:t>
            </a:r>
          </a:p>
          <a:p>
            <a:pPr marL="0" lvl="0" indent="0">
              <a:spcBef>
                <a:spcPts val="0"/>
              </a:spcBef>
              <a:buNone/>
            </a:pPr>
            <a:r>
              <a:rPr lang="ja-JP" altLang="en-US" sz="1200" dirty="0">
                <a:solidFill>
                  <a:prstClr val="black"/>
                </a:solidFill>
                <a:latin typeface="ＭＳ Ｐゴシック"/>
              </a:rPr>
              <a:t>公共の復興は早いかもしれないが、各家庭のことも県・国は考えてほしいです。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⑦行政に望むことはなんです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私たちは無知なんです。だから相談に行くんです。それなのに、知らない・できない・</a:t>
            </a:r>
            <a:r>
              <a:rPr lang="ja-JP" altLang="en-US" sz="1200" dirty="0" err="1">
                <a:solidFill>
                  <a:prstClr val="black"/>
                </a:solidFill>
                <a:latin typeface="ＭＳ Ｐゴシック"/>
              </a:rPr>
              <a:t>教えられないの</a:t>
            </a:r>
            <a:r>
              <a:rPr lang="ja-JP" altLang="en-US" sz="1200" dirty="0">
                <a:solidFill>
                  <a:prstClr val="black"/>
                </a:solidFill>
                <a:latin typeface="ＭＳ Ｐゴシック"/>
              </a:rPr>
              <a:t>返事はないと思いました。課によって対応の違い、返事の違いはないと思います。マニュアルで返事をする、そんなことは市民は知りません。</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子どもがゴムボートで救出されました。本当にお世話になりました。これからもご支援をよろしくお願い致します。私自身でもできることはやっていきたいと思います。</a:t>
            </a:r>
          </a:p>
          <a:p>
            <a:pPr marL="0" lvl="0" indent="0">
              <a:spcBef>
                <a:spcPts val="0"/>
              </a:spcBef>
              <a:buNone/>
            </a:pPr>
            <a:endParaRPr lang="en-US" altLang="ja-JP" sz="1400" dirty="0">
              <a:solidFill>
                <a:prstClr val="black"/>
              </a:solidFill>
              <a:latin typeface="ＭＳ Ｐゴシック"/>
            </a:endParaRPr>
          </a:p>
          <a:p>
            <a:endParaRPr kumimoji="1" lang="ja-JP" altLang="en-US" sz="3600"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24</a:t>
            </a:fld>
            <a:endParaRPr kumimoji="1" lang="ja-JP" altLang="en-US"/>
          </a:p>
        </p:txBody>
      </p:sp>
    </p:spTree>
    <p:extLst>
      <p:ext uri="{BB962C8B-B14F-4D97-AF65-F5344CB8AC3E}">
        <p14:creationId xmlns:p14="http://schemas.microsoft.com/office/powerpoint/2010/main" xmlns="" val="9072998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8720" y="0"/>
            <a:ext cx="4814292"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大生</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の声</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chor="ctr">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避難所から友人宅、親類宅を経てアパートに移る。年越しは自宅での思いから工事途中だが年末には二階に戻る予定。</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すべてが変化。手を洗ってもふくものがない、逃げた時にはいていた靴しかない、など当たり前にあったものが手元になく、不自由。</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近所のつながり、人とのつながりのありがたさ、の反面冷たさも。市役所でも事務的だし、職場でも他人事、わからない人にはわからないのだろう。</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人の助けは遠慮なく受け、その分出来ることは返す</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⑥</a:t>
            </a:r>
            <a:r>
              <a:rPr lang="ja-JP" altLang="en-US" sz="1200" b="1" dirty="0">
                <a:solidFill>
                  <a:prstClr val="black"/>
                </a:solidFill>
                <a:latin typeface="ＭＳ Ｐゴシック"/>
              </a:rPr>
              <a:t>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適切な援助</a:t>
            </a:r>
            <a:r>
              <a:rPr lang="ja-JP" altLang="en-US" sz="1200" dirty="0" err="1">
                <a:solidFill>
                  <a:prstClr val="black"/>
                </a:solidFill>
                <a:latin typeface="ＭＳ Ｐゴシック"/>
              </a:rPr>
              <a:t>ー</a:t>
            </a:r>
            <a:r>
              <a:rPr lang="ja-JP" altLang="en-US" sz="1200" dirty="0">
                <a:solidFill>
                  <a:prstClr val="black"/>
                </a:solidFill>
                <a:latin typeface="ＭＳ Ｐゴシック"/>
              </a:rPr>
              <a:t>行政は現場をもっと見る</a:t>
            </a:r>
            <a:r>
              <a:rPr lang="ja-JP" altLang="en-US" sz="1200" dirty="0" smtClean="0">
                <a:solidFill>
                  <a:prstClr val="black"/>
                </a:solidFill>
                <a:latin typeface="ＭＳ Ｐゴシック"/>
              </a:rPr>
              <a:t>べき</a:t>
            </a:r>
            <a:endParaRPr lang="en-US" altLang="ja-JP" sz="1200" dirty="0" smtClean="0">
              <a:solidFill>
                <a:prstClr val="black"/>
              </a:solidFill>
              <a:latin typeface="ＭＳ Ｐゴシック"/>
            </a:endParaRPr>
          </a:p>
          <a:p>
            <a:pPr marL="0" lvl="0" indent="0">
              <a:spcBef>
                <a:spcPts val="0"/>
              </a:spcBef>
              <a:buNone/>
            </a:pPr>
            <a:r>
              <a:rPr lang="ja-JP" altLang="en-US" sz="1200" dirty="0" smtClean="0">
                <a:solidFill>
                  <a:prstClr val="black"/>
                </a:solidFill>
                <a:latin typeface="ＭＳ Ｐゴシック"/>
              </a:rPr>
              <a:t>支援</a:t>
            </a:r>
            <a:r>
              <a:rPr lang="ja-JP" altLang="en-US" sz="1200" dirty="0">
                <a:solidFill>
                  <a:prstClr val="black"/>
                </a:solidFill>
                <a:latin typeface="ＭＳ Ｐゴシック"/>
              </a:rPr>
              <a:t>の受け方にもマナーを持って</a:t>
            </a: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現場、声を聞く、机上論では進まない</a:t>
            </a: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遠くから手を差し伸べて下さったすべての人々に感謝申し上げます。</a:t>
            </a:r>
            <a:endParaRPr lang="en-US" altLang="ja-JP" sz="1200" dirty="0">
              <a:solidFill>
                <a:prstClr val="black"/>
              </a:solidFill>
              <a:latin typeface="ＭＳ Ｐゴシック"/>
            </a:endParaRPr>
          </a:p>
          <a:p>
            <a:endParaRPr kumimoji="1" lang="ja-JP" altLang="en-US" sz="3600"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25</a:t>
            </a:fld>
            <a:endParaRPr kumimoji="1" lang="ja-JP" altLang="en-US"/>
          </a:p>
        </p:txBody>
      </p:sp>
    </p:spTree>
    <p:extLst>
      <p:ext uri="{BB962C8B-B14F-4D97-AF65-F5344CB8AC3E}">
        <p14:creationId xmlns:p14="http://schemas.microsoft.com/office/powerpoint/2010/main" xmlns="" val="34047716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8720" y="0"/>
            <a:ext cx="4814292" cy="1109472"/>
          </a:xfrm>
        </p:spPr>
        <p:txBody>
          <a:bodyPr>
            <a:normAutofit/>
          </a:bodyPr>
          <a:lstStyle/>
          <a:p>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大生の声</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chor="ctr">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家の</a:t>
            </a:r>
            <a:r>
              <a:rPr lang="en-US" altLang="ja-JP" sz="1200" dirty="0">
                <a:solidFill>
                  <a:prstClr val="black"/>
                </a:solidFill>
                <a:latin typeface="ＭＳ Ｐゴシック"/>
              </a:rPr>
              <a:t>2</a:t>
            </a:r>
            <a:r>
              <a:rPr lang="ja-JP" altLang="en-US" sz="1200" dirty="0">
                <a:solidFill>
                  <a:prstClr val="black"/>
                </a:solidFill>
                <a:latin typeface="ＭＳ Ｐゴシック"/>
              </a:rPr>
              <a:t>階で過ごした。</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仕事ができなくて困った。夜中に１回目が覚める。</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ボランティアの方々がとてもよく手伝ってくれてやっと住めるようになった。</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いつもの備えをしておくこと。家族の絆が大切</a:t>
            </a:r>
            <a:r>
              <a:rPr lang="ja-JP" altLang="en-US" sz="1200" dirty="0" smtClean="0">
                <a:solidFill>
                  <a:prstClr val="black"/>
                </a:solidFill>
                <a:latin typeface="ＭＳ Ｐゴシック"/>
              </a:rPr>
              <a:t>。</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住民が少なくなり、仕事が少なくなった。</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安心して住める町、もっとオープンで何でもわかるとよい。人と人とのつながりを深める</a:t>
            </a: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早く人々が戻って生活できるようにしたい。</a:t>
            </a: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必要なもの、必要な作業をきちんとみんなの声をきいて行動してほしい</a:t>
            </a:r>
            <a:r>
              <a:rPr lang="ja-JP" altLang="en-US" sz="1200" dirty="0" smtClean="0">
                <a:solidFill>
                  <a:prstClr val="black"/>
                </a:solidFill>
                <a:latin typeface="ＭＳ Ｐゴシック"/>
              </a:rPr>
              <a:t>。</a:t>
            </a:r>
            <a:endParaRPr lang="en-US" altLang="ja-JP" sz="1200" dirty="0">
              <a:solidFill>
                <a:prstClr val="black"/>
              </a:solidFill>
              <a:latin typeface="ＭＳ Ｐゴシック"/>
            </a:endParaRPr>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26</a:t>
            </a:fld>
            <a:endParaRPr kumimoji="1" lang="ja-JP" altLang="en-US"/>
          </a:p>
        </p:txBody>
      </p:sp>
    </p:spTree>
    <p:extLst>
      <p:ext uri="{BB962C8B-B14F-4D97-AF65-F5344CB8AC3E}">
        <p14:creationId xmlns:p14="http://schemas.microsoft.com/office/powerpoint/2010/main" xmlns="" val="820937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8720" y="0"/>
            <a:ext cx="4814292"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大生</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の声</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親せき宅（</a:t>
            </a:r>
            <a:r>
              <a:rPr lang="en-US" altLang="ja-JP" sz="1200" dirty="0">
                <a:solidFill>
                  <a:prstClr val="black"/>
                </a:solidFill>
                <a:latin typeface="ＭＳ Ｐゴシック"/>
              </a:rPr>
              <a:t>1</a:t>
            </a:r>
            <a:r>
              <a:rPr lang="ja-JP" altLang="en-US" sz="1200" dirty="0">
                <a:solidFill>
                  <a:prstClr val="black"/>
                </a:solidFill>
                <a:latin typeface="ＭＳ Ｐゴシック"/>
              </a:rPr>
              <a:t>か月）→アパート（</a:t>
            </a:r>
            <a:r>
              <a:rPr lang="en-US" altLang="ja-JP" sz="1200" dirty="0">
                <a:solidFill>
                  <a:prstClr val="black"/>
                </a:solidFill>
                <a:latin typeface="ＭＳ Ｐゴシック"/>
              </a:rPr>
              <a:t>2</a:t>
            </a:r>
            <a:r>
              <a:rPr lang="ja-JP" altLang="en-US" sz="1200" dirty="0">
                <a:solidFill>
                  <a:prstClr val="black"/>
                </a:solidFill>
                <a:latin typeface="ＭＳ Ｐゴシック"/>
              </a:rPr>
              <a:t>か月）</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zh-TW" altLang="en-US" sz="1200" dirty="0">
                <a:solidFill>
                  <a:prstClr val="black"/>
                </a:solidFill>
                <a:latin typeface="ＭＳ Ｐゴシック"/>
              </a:rPr>
              <a:t>食生活、時間帯、精神的不安定</a:t>
            </a:r>
            <a:endParaRPr lang="ja-JP" altLang="en-US"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・自宅が半壊したこと</a:t>
            </a:r>
          </a:p>
          <a:p>
            <a:pPr marL="0" lvl="0" indent="0">
              <a:spcBef>
                <a:spcPts val="0"/>
              </a:spcBef>
              <a:buNone/>
            </a:pPr>
            <a:r>
              <a:rPr lang="ja-JP" altLang="en-US" sz="1200" dirty="0">
                <a:solidFill>
                  <a:prstClr val="black"/>
                </a:solidFill>
                <a:latin typeface="ＭＳ Ｐゴシック"/>
              </a:rPr>
              <a:t>・避難先で自車がイタズラされたこと</a:t>
            </a:r>
          </a:p>
          <a:p>
            <a:pPr marL="0" lvl="0" indent="0">
              <a:spcBef>
                <a:spcPts val="0"/>
              </a:spcBef>
              <a:buNone/>
            </a:pPr>
            <a:r>
              <a:rPr lang="ja-JP" altLang="en-US" sz="1200" dirty="0">
                <a:solidFill>
                  <a:prstClr val="black"/>
                </a:solidFill>
                <a:latin typeface="ＭＳ Ｐゴシック"/>
              </a:rPr>
              <a:t>・いろんな方（友人</a:t>
            </a:r>
            <a:r>
              <a:rPr lang="en-US" altLang="ja-JP" sz="1200" dirty="0">
                <a:solidFill>
                  <a:prstClr val="black"/>
                </a:solidFill>
                <a:latin typeface="ＭＳ Ｐゴシック"/>
              </a:rPr>
              <a:t>/</a:t>
            </a:r>
            <a:r>
              <a:rPr lang="ja-JP" altLang="en-US" sz="1200" dirty="0">
                <a:solidFill>
                  <a:prstClr val="black"/>
                </a:solidFill>
                <a:latin typeface="ＭＳ Ｐゴシック"/>
              </a:rPr>
              <a:t>ボランティア）からたくさんのお手伝い</a:t>
            </a:r>
            <a:r>
              <a:rPr lang="en-US" altLang="ja-JP" sz="1200" dirty="0">
                <a:solidFill>
                  <a:prstClr val="black"/>
                </a:solidFill>
                <a:latin typeface="ＭＳ Ｐゴシック"/>
              </a:rPr>
              <a:t>/</a:t>
            </a:r>
            <a:r>
              <a:rPr lang="ja-JP" altLang="en-US" sz="1200" dirty="0">
                <a:solidFill>
                  <a:prstClr val="black"/>
                </a:solidFill>
                <a:latin typeface="ＭＳ Ｐゴシック"/>
              </a:rPr>
              <a:t>お見舞い</a:t>
            </a:r>
            <a:r>
              <a:rPr lang="en-US" altLang="ja-JP" sz="1200" dirty="0">
                <a:solidFill>
                  <a:prstClr val="black"/>
                </a:solidFill>
                <a:latin typeface="ＭＳ Ｐゴシック"/>
              </a:rPr>
              <a:t>/</a:t>
            </a:r>
            <a:r>
              <a:rPr lang="ja-JP" altLang="en-US" sz="1200" dirty="0">
                <a:solidFill>
                  <a:prstClr val="black"/>
                </a:solidFill>
                <a:latin typeface="ＭＳ Ｐゴシック"/>
              </a:rPr>
              <a:t>励ましの言葉を頂いたこと</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自宅の一階に、いろんな「ストック」（食材</a:t>
            </a:r>
            <a:r>
              <a:rPr lang="en-US" altLang="ja-JP" sz="1200" dirty="0">
                <a:solidFill>
                  <a:prstClr val="black"/>
                </a:solidFill>
                <a:latin typeface="ＭＳ Ｐゴシック"/>
              </a:rPr>
              <a:t>/</a:t>
            </a:r>
            <a:r>
              <a:rPr lang="ja-JP" altLang="en-US" sz="1200" dirty="0">
                <a:solidFill>
                  <a:prstClr val="black"/>
                </a:solidFill>
                <a:latin typeface="ＭＳ Ｐゴシック"/>
              </a:rPr>
              <a:t>日用品）がありました。これらは以前の震災の教訓としてのスナックだったのですが。一階のストックが水ですべてダメになりました。「ストック」っていかがなものなのか？と思いました。つまり、「ストック」は二階に運ぶべきなのでしょうね！</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自宅を床下から、専門業者に消毒からリフォームとすべて行いましたが、大丈夫なの？</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１．人口流出を防ぐこと</a:t>
            </a:r>
          </a:p>
          <a:p>
            <a:pPr marL="0" lvl="0" indent="0">
              <a:spcBef>
                <a:spcPts val="0"/>
              </a:spcBef>
              <a:buNone/>
            </a:pPr>
            <a:r>
              <a:rPr lang="en-US" altLang="ja-JP" sz="1200" dirty="0">
                <a:solidFill>
                  <a:prstClr val="black"/>
                </a:solidFill>
                <a:latin typeface="ＭＳ Ｐゴシック"/>
              </a:rPr>
              <a:t>2.</a:t>
            </a:r>
            <a:r>
              <a:rPr lang="ja-JP" altLang="en-US" sz="1200" dirty="0">
                <a:solidFill>
                  <a:prstClr val="black"/>
                </a:solidFill>
                <a:latin typeface="ＭＳ Ｐゴシック"/>
              </a:rPr>
              <a:t>減税</a:t>
            </a:r>
          </a:p>
          <a:p>
            <a:pPr marL="0" lvl="0" indent="0">
              <a:spcBef>
                <a:spcPts val="0"/>
              </a:spcBef>
              <a:buNone/>
            </a:pPr>
            <a:r>
              <a:rPr lang="en-US" altLang="ja-JP" sz="1200" dirty="0">
                <a:solidFill>
                  <a:prstClr val="black"/>
                </a:solidFill>
                <a:latin typeface="ＭＳ Ｐゴシック"/>
              </a:rPr>
              <a:t>3.</a:t>
            </a:r>
            <a:r>
              <a:rPr lang="ja-JP" altLang="en-US" sz="1200" dirty="0">
                <a:solidFill>
                  <a:prstClr val="black"/>
                </a:solidFill>
                <a:latin typeface="ＭＳ Ｐゴシック"/>
              </a:rPr>
              <a:t>公的サービスの</a:t>
            </a:r>
            <a:r>
              <a:rPr lang="ja-JP" altLang="en-US" sz="1200" dirty="0" err="1">
                <a:solidFill>
                  <a:prstClr val="black"/>
                </a:solidFill>
                <a:latin typeface="ＭＳ Ｐゴシック"/>
              </a:rPr>
              <a:t>じゅう</a:t>
            </a:r>
            <a:r>
              <a:rPr lang="ja-JP" altLang="en-US" sz="1200" dirty="0">
                <a:solidFill>
                  <a:prstClr val="black"/>
                </a:solidFill>
                <a:latin typeface="ＭＳ Ｐゴシック"/>
              </a:rPr>
              <a:t>実　</a:t>
            </a:r>
            <a:r>
              <a:rPr lang="en-US" altLang="ja-JP" sz="1200" dirty="0" err="1">
                <a:solidFill>
                  <a:prstClr val="black"/>
                </a:solidFill>
                <a:latin typeface="ＭＳ Ｐゴシック"/>
              </a:rPr>
              <a:t>etc</a:t>
            </a: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今回のことで、私はものすごく、行政に対して不信感を持っている！</a:t>
            </a: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復興には時間とお金がかかる以上にメンタルな部分でダメージが多きい。それがフィジカルダメージへと移降していくのでしょう</a:t>
            </a:r>
            <a:r>
              <a:rPr lang="en-US" altLang="ja-JP" sz="1200" dirty="0">
                <a:solidFill>
                  <a:prstClr val="black"/>
                </a:solidFill>
                <a:latin typeface="ＭＳ Ｐゴシック"/>
              </a:rPr>
              <a:t>…</a:t>
            </a:r>
            <a:r>
              <a:rPr lang="ja-JP" altLang="en-US" sz="1200" dirty="0">
                <a:solidFill>
                  <a:prstClr val="black"/>
                </a:solidFill>
                <a:latin typeface="ＭＳ Ｐゴシック"/>
              </a:rPr>
              <a:t>　私も主人も</a:t>
            </a:r>
            <a:r>
              <a:rPr lang="en-US" altLang="ja-JP" sz="1200" dirty="0">
                <a:solidFill>
                  <a:prstClr val="black"/>
                </a:solidFill>
                <a:latin typeface="ＭＳ Ｐゴシック"/>
              </a:rPr>
              <a:t>9/10</a:t>
            </a:r>
            <a:r>
              <a:rPr lang="ja-JP" altLang="en-US" sz="1200" dirty="0">
                <a:solidFill>
                  <a:prstClr val="black"/>
                </a:solidFill>
                <a:latin typeface="ＭＳ Ｐゴシック"/>
              </a:rPr>
              <a:t>あとに、「が</a:t>
            </a:r>
            <a:r>
              <a:rPr lang="ja-JP" altLang="en-US" sz="1200" dirty="0" err="1">
                <a:solidFill>
                  <a:prstClr val="black"/>
                </a:solidFill>
                <a:latin typeface="ＭＳ Ｐゴシック"/>
              </a:rPr>
              <a:t>く</a:t>
            </a:r>
            <a:r>
              <a:rPr lang="ja-JP" altLang="en-US" sz="1200" dirty="0">
                <a:solidFill>
                  <a:prstClr val="black"/>
                </a:solidFill>
                <a:latin typeface="ＭＳ Ｐゴシック"/>
              </a:rPr>
              <a:t>かんせつ症」になりました。私の知り合いは大腸にポリープが見つかったそうです。以上</a:t>
            </a:r>
          </a:p>
          <a:p>
            <a:pPr marL="0" lvl="0" indent="0">
              <a:spcBef>
                <a:spcPts val="0"/>
              </a:spcBef>
              <a:buNone/>
            </a:pPr>
            <a:r>
              <a:rPr lang="ja-JP" altLang="en-US" sz="1200" dirty="0">
                <a:solidFill>
                  <a:prstClr val="black"/>
                </a:solidFill>
                <a:latin typeface="ＭＳ Ｐゴシック"/>
              </a:rPr>
              <a:t>今日はボランティアラーメンありがとうございます。</a:t>
            </a:r>
            <a:endParaRPr lang="en-US" altLang="ja-JP" sz="1200" dirty="0">
              <a:solidFill>
                <a:prstClr val="black"/>
              </a:solidFill>
              <a:latin typeface="ＭＳ Ｐゴシック"/>
            </a:endParaRPr>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27</a:t>
            </a:fld>
            <a:endParaRPr kumimoji="1" lang="ja-JP" altLang="en-US"/>
          </a:p>
        </p:txBody>
      </p:sp>
    </p:spTree>
    <p:extLst>
      <p:ext uri="{BB962C8B-B14F-4D97-AF65-F5344CB8AC3E}">
        <p14:creationId xmlns:p14="http://schemas.microsoft.com/office/powerpoint/2010/main" xmlns="" val="3881062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8720" y="0"/>
            <a:ext cx="4814292"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大生</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の声</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chor="ctr">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避難所で過ごしてきました。今まで３回変わりました。</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今迄家で過ごしていたのが、共同生活になり食事など皆と同じになった。</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避難者同志で話せることが良かった。</a:t>
            </a:r>
          </a:p>
          <a:p>
            <a:pPr marL="0" lvl="0" indent="0">
              <a:spcBef>
                <a:spcPts val="0"/>
              </a:spcBef>
              <a:buNone/>
            </a:pPr>
            <a:r>
              <a:rPr lang="ja-JP" altLang="en-US" sz="1200" dirty="0">
                <a:solidFill>
                  <a:prstClr val="black"/>
                </a:solidFill>
                <a:latin typeface="ＭＳ Ｐゴシック"/>
              </a:rPr>
              <a:t>家の物全部なくなってしまった事がつらかった。</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必要以上に品物を増やさない事</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すぐ必要な物を揃えること</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空き家をなくしてもらいたい</a:t>
            </a:r>
          </a:p>
          <a:p>
            <a:pPr marL="0" lvl="0" indent="0">
              <a:spcBef>
                <a:spcPts val="0"/>
              </a:spcBef>
              <a:buNone/>
            </a:pPr>
            <a:r>
              <a:rPr lang="ja-JP" altLang="en-US" sz="1200" dirty="0">
                <a:solidFill>
                  <a:prstClr val="black"/>
                </a:solidFill>
                <a:latin typeface="ＭＳ Ｐゴシック"/>
              </a:rPr>
              <a:t>店を増やして人を集める</a:t>
            </a: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二度と災害を起こさないように堤防をしっかり直して管理してもらいたい</a:t>
            </a: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全国からのボランティアさんに手伝っていただいて大変助かりました。有難うございました。</a:t>
            </a:r>
            <a:endParaRPr lang="en-US" altLang="ja-JP" sz="1200"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28</a:t>
            </a:fld>
            <a:endParaRPr kumimoji="1" lang="ja-JP" altLang="en-US"/>
          </a:p>
        </p:txBody>
      </p:sp>
    </p:spTree>
    <p:extLst>
      <p:ext uri="{BB962C8B-B14F-4D97-AF65-F5344CB8AC3E}">
        <p14:creationId xmlns:p14="http://schemas.microsoft.com/office/powerpoint/2010/main" xmlns="" val="23537809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8720" y="0"/>
            <a:ext cx="4814292" cy="1109472"/>
          </a:xfrm>
        </p:spPr>
        <p:txBody>
          <a:bodyPr>
            <a:normAutofit/>
          </a:bodyPr>
          <a:lstStyle/>
          <a:p>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大生の声</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ormAutofit fontScale="85000" lnSpcReduction="10000"/>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９月１０日（木）午後３時つくば市の豊岡支援センターに避難</a:t>
            </a:r>
          </a:p>
          <a:p>
            <a:pPr marL="0" lvl="0" indent="0">
              <a:spcBef>
                <a:spcPts val="0"/>
              </a:spcBef>
              <a:buNone/>
            </a:pPr>
            <a:r>
              <a:rPr lang="en-US" altLang="ja-JP" sz="1200" dirty="0">
                <a:solidFill>
                  <a:prstClr val="black"/>
                </a:solidFill>
                <a:latin typeface="ＭＳ Ｐゴシック"/>
              </a:rPr>
              <a:t>10/7</a:t>
            </a:r>
            <a:r>
              <a:rPr lang="ja-JP" altLang="en-US" sz="1200" dirty="0">
                <a:solidFill>
                  <a:prstClr val="black"/>
                </a:solidFill>
                <a:latin typeface="ＭＳ Ｐゴシック"/>
              </a:rPr>
              <a:t>（水）常総市石下総合体育館に２次避難、</a:t>
            </a:r>
          </a:p>
          <a:p>
            <a:pPr marL="0" lvl="0" indent="0">
              <a:spcBef>
                <a:spcPts val="0"/>
              </a:spcBef>
              <a:buNone/>
            </a:pPr>
            <a:r>
              <a:rPr lang="en-US" altLang="ja-JP" sz="1200" dirty="0">
                <a:solidFill>
                  <a:prstClr val="black"/>
                </a:solidFill>
                <a:latin typeface="ＭＳ Ｐゴシック"/>
              </a:rPr>
              <a:t>11/18(</a:t>
            </a:r>
            <a:r>
              <a:rPr lang="ja-JP" altLang="en-US" sz="1200" dirty="0">
                <a:solidFill>
                  <a:prstClr val="black"/>
                </a:solidFill>
                <a:latin typeface="ＭＳ Ｐゴシック"/>
              </a:rPr>
              <a:t>水</a:t>
            </a:r>
            <a:r>
              <a:rPr lang="en-US" altLang="ja-JP" sz="1200" dirty="0">
                <a:solidFill>
                  <a:prstClr val="black"/>
                </a:solidFill>
                <a:latin typeface="ＭＳ Ｐゴシック"/>
              </a:rPr>
              <a:t>)</a:t>
            </a:r>
            <a:r>
              <a:rPr lang="ja-JP" altLang="en-US" sz="1200" dirty="0">
                <a:solidFill>
                  <a:prstClr val="black"/>
                </a:solidFill>
                <a:latin typeface="ＭＳ Ｐゴシック"/>
              </a:rPr>
              <a:t>避難先より自宅に戻る　自宅は一間を修理し寝ることを優先に考え風呂も使えるようにしてもらう。トイレ、キッチンは使用できず卓上ガスコンロで料理、朝食はパン、昼食はスーパーの弁当、夕食は知人親戚からの炊き出しで生活。時々、昼食はボランティアの炊き出しを利用している。栄養バランスがくずれ、風邪をひき、血圧が高くなった。</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衣類・寝具・食器・電化製品・キッチン・エコキュート等すべて水害により被災。生活のすべてを失いました。１日にして天国から地獄へ突き落された気持ちです。自宅があるのに帰ってきても住めない</a:t>
            </a:r>
            <a:r>
              <a:rPr lang="en-US" altLang="ja-JP" sz="1200" dirty="0">
                <a:solidFill>
                  <a:prstClr val="black"/>
                </a:solidFill>
                <a:latin typeface="ＭＳ Ｐゴシック"/>
              </a:rPr>
              <a:t>…</a:t>
            </a:r>
            <a:r>
              <a:rPr lang="ja-JP" altLang="en-US" sz="1200" dirty="0">
                <a:solidFill>
                  <a:prstClr val="black"/>
                </a:solidFill>
                <a:latin typeface="ＭＳ Ｐゴシック"/>
              </a:rPr>
              <a:t>ということが現実としてなかなか受け入れられなかった。避難生活は報道で知ってはいたが自分がその立場になるとは思って居なかった。生活は「</a:t>
            </a:r>
            <a:r>
              <a:rPr lang="en-US" altLang="ja-JP" sz="1200" dirty="0">
                <a:solidFill>
                  <a:prstClr val="black"/>
                </a:solidFill>
                <a:latin typeface="ＭＳ Ｐゴシック"/>
              </a:rPr>
              <a:t>0</a:t>
            </a:r>
            <a:r>
              <a:rPr lang="ja-JP" altLang="en-US" sz="1200" dirty="0">
                <a:solidFill>
                  <a:prstClr val="black"/>
                </a:solidFill>
                <a:latin typeface="ＭＳ Ｐゴシック"/>
              </a:rPr>
              <a:t>」からのスタートで大きく変わりました。</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避難所でお互いに共通の苦労・悩みなどにより友達ができた。避難所を運営している市職員の献身的な奉仕に感謝しました。特に朝昼夕食等（コンビニ）</a:t>
            </a:r>
            <a:r>
              <a:rPr lang="en-US" altLang="ja-JP" sz="1200" dirty="0">
                <a:solidFill>
                  <a:prstClr val="black"/>
                </a:solidFill>
                <a:latin typeface="ＭＳ Ｐゴシック"/>
              </a:rPr>
              <a:t>3</a:t>
            </a:r>
            <a:r>
              <a:rPr lang="ja-JP" altLang="en-US" sz="1200" dirty="0">
                <a:solidFill>
                  <a:prstClr val="black"/>
                </a:solidFill>
                <a:latin typeface="ＭＳ Ｐゴシック"/>
              </a:rPr>
              <a:t>食の食事を用意してくれたこと、及びボランティアによる炊き出し（あたたかい食事）には特にうれしかったです。避難先は由香はピータイルに毛布</a:t>
            </a:r>
            <a:r>
              <a:rPr lang="en-US" altLang="ja-JP" sz="1200" dirty="0">
                <a:solidFill>
                  <a:prstClr val="black"/>
                </a:solidFill>
                <a:latin typeface="ＭＳ Ｐゴシック"/>
              </a:rPr>
              <a:t>1</a:t>
            </a:r>
            <a:r>
              <a:rPr lang="ja-JP" altLang="en-US" sz="1200" dirty="0">
                <a:solidFill>
                  <a:prstClr val="black"/>
                </a:solidFill>
                <a:latin typeface="ＭＳ Ｐゴシック"/>
              </a:rPr>
              <a:t>枚</a:t>
            </a:r>
            <a:r>
              <a:rPr lang="en-US" altLang="ja-JP" sz="1200" dirty="0">
                <a:solidFill>
                  <a:prstClr val="black"/>
                </a:solidFill>
                <a:latin typeface="ＭＳ Ｐゴシック"/>
              </a:rPr>
              <a:t>(</a:t>
            </a:r>
            <a:r>
              <a:rPr lang="ja-JP" altLang="en-US" sz="1200" dirty="0">
                <a:solidFill>
                  <a:prstClr val="black"/>
                </a:solidFill>
                <a:latin typeface="ＭＳ Ｐゴシック"/>
              </a:rPr>
              <a:t>当初）なので寝るのがつらかった。風呂のサービスも当初は無料でした。</a:t>
            </a:r>
            <a:r>
              <a:rPr lang="en-US" altLang="ja-JP" sz="1200" dirty="0">
                <a:solidFill>
                  <a:prstClr val="black"/>
                </a:solidFill>
                <a:latin typeface="ＭＳ Ｐゴシック"/>
              </a:rPr>
              <a:t>1</a:t>
            </a:r>
            <a:r>
              <a:rPr lang="ja-JP" altLang="en-US" sz="1200" dirty="0">
                <a:solidFill>
                  <a:prstClr val="black"/>
                </a:solidFill>
                <a:latin typeface="ＭＳ Ｐゴシック"/>
              </a:rPr>
              <a:t>か月後に有料になり経済的にもきつかった。プライバシーが守られず寝るところはイビキ・よごと話し声が多く寝不足になった。</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・今回の自然災害は防ぎようはないと思うが、いざという事は再建するための準備金の一部になる火災保険の付保、特に風水害が保障される保険が必要である。特に保険の付保は時々見直す必要がある。</a:t>
            </a:r>
          </a:p>
          <a:p>
            <a:pPr marL="0" lvl="0" indent="0">
              <a:spcBef>
                <a:spcPts val="0"/>
              </a:spcBef>
              <a:buNone/>
            </a:pPr>
            <a:r>
              <a:rPr lang="ja-JP" altLang="en-US" sz="1200" dirty="0">
                <a:solidFill>
                  <a:prstClr val="black"/>
                </a:solidFill>
                <a:latin typeface="ＭＳ Ｐゴシック"/>
              </a:rPr>
              <a:t>・避難は早めの避難が重要である→それには災害情報の共有</a:t>
            </a:r>
          </a:p>
          <a:p>
            <a:pPr marL="0" lvl="0" indent="0">
              <a:spcBef>
                <a:spcPts val="0"/>
              </a:spcBef>
              <a:buNone/>
            </a:pPr>
            <a:r>
              <a:rPr lang="ja-JP" altLang="en-US" sz="1200" dirty="0">
                <a:solidFill>
                  <a:prstClr val="black"/>
                </a:solidFill>
                <a:latin typeface="ＭＳ Ｐゴシック"/>
              </a:rPr>
              <a:t>過去の経験は通用しないということを再認識をもちました。</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新聞に書いてありましたが、鬼怒川の堤防整備率が全体で</a:t>
            </a:r>
            <a:r>
              <a:rPr lang="en-US" altLang="ja-JP" sz="1200" dirty="0">
                <a:solidFill>
                  <a:prstClr val="black"/>
                </a:solidFill>
                <a:latin typeface="ＭＳ Ｐゴシック"/>
              </a:rPr>
              <a:t>43%</a:t>
            </a:r>
            <a:r>
              <a:rPr lang="ja-JP" altLang="en-US" sz="1200" dirty="0">
                <a:solidFill>
                  <a:prstClr val="black"/>
                </a:solidFill>
                <a:latin typeface="ＭＳ Ｐゴシック"/>
              </a:rPr>
              <a:t>茨城県内は</a:t>
            </a:r>
            <a:r>
              <a:rPr lang="en-US" altLang="ja-JP" sz="1200" dirty="0">
                <a:solidFill>
                  <a:prstClr val="black"/>
                </a:solidFill>
                <a:latin typeface="ＭＳ Ｐゴシック"/>
              </a:rPr>
              <a:t>17%</a:t>
            </a:r>
            <a:r>
              <a:rPr lang="ja-JP" altLang="en-US" sz="1200" dirty="0">
                <a:solidFill>
                  <a:prstClr val="black"/>
                </a:solidFill>
                <a:latin typeface="ＭＳ Ｐゴシック"/>
              </a:rPr>
              <a:t>と上流は整備率が高く、下流は低いのはなぜか？下流の整備率が低いので堤防が決壊したのではないか？まさしく国交省の怠慢が原因だと思います。今回の水害は戦災ではなく人災だと（栃木県の知事発信）思いますが、今後も再発する可能性が十分あると思います。もし再発したなら再建は無理と判断。水海道地区外に住まざるを得ない。</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商・工・市民への再建復興のためには、もっと手厚い国・県・市からの金額補助が第一と考えます。今回の種々の補助金では再建するための金額では不十分。商産及び中小企業などは高齢化及び不況などで苦しんでいるので、金額で援助し”力”づけをしてほしい。</a:t>
            </a: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安心で安全な常総市を作ってほしい</a:t>
            </a:r>
          </a:p>
          <a:p>
            <a:pPr marL="0" lvl="0" indent="0">
              <a:spcBef>
                <a:spcPts val="0"/>
              </a:spcBef>
              <a:buNone/>
            </a:pPr>
            <a:r>
              <a:rPr lang="ja-JP" altLang="en-US" sz="1200" dirty="0">
                <a:solidFill>
                  <a:prstClr val="black"/>
                </a:solidFill>
                <a:latin typeface="ＭＳ Ｐゴシック"/>
              </a:rPr>
              <a:t>水害はもうこりごり　</a:t>
            </a:r>
            <a:r>
              <a:rPr lang="en-US" altLang="ja-JP" sz="1200" dirty="0">
                <a:solidFill>
                  <a:prstClr val="black"/>
                </a:solidFill>
                <a:latin typeface="ＭＳ Ｐゴシック"/>
              </a:rPr>
              <a:t>2</a:t>
            </a:r>
            <a:r>
              <a:rPr lang="ja-JP" altLang="en-US" sz="1200" dirty="0">
                <a:solidFill>
                  <a:prstClr val="black"/>
                </a:solidFill>
                <a:latin typeface="ＭＳ Ｐゴシック"/>
              </a:rPr>
              <a:t>度と起こしてほしくない</a:t>
            </a:r>
          </a:p>
          <a:p>
            <a:pPr marL="0" lvl="0" indent="0">
              <a:spcBef>
                <a:spcPts val="0"/>
              </a:spcBef>
              <a:buNone/>
            </a:pPr>
            <a:r>
              <a:rPr lang="ja-JP" altLang="en-US" sz="1200" dirty="0">
                <a:solidFill>
                  <a:prstClr val="black"/>
                </a:solidFill>
                <a:latin typeface="ＭＳ Ｐゴシック"/>
              </a:rPr>
              <a:t>むかしは商業の水海道を再建してほしい</a:t>
            </a: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ボランティアによるあったかい炊き出し、生活物資の配給および義援金寄付金等ありがとうございました。再建中ですが必ず元の生活に戻り笑顔を取り返します。</a:t>
            </a:r>
            <a:endParaRPr lang="en-US" altLang="ja-JP" sz="1200"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29</a:t>
            </a:fld>
            <a:endParaRPr kumimoji="1" lang="ja-JP" altLang="en-US"/>
          </a:p>
        </p:txBody>
      </p:sp>
    </p:spTree>
    <p:extLst>
      <p:ext uri="{BB962C8B-B14F-4D97-AF65-F5344CB8AC3E}">
        <p14:creationId xmlns:p14="http://schemas.microsoft.com/office/powerpoint/2010/main" xmlns="" val="3525465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solidFill>
                  <a:srgbClr val="0070C0"/>
                </a:solidFill>
                <a:latin typeface="HGS創英角ﾎﾟｯﾌﾟ体" panose="040B0A00000000000000" pitchFamily="50" charset="-128"/>
                <a:ea typeface="HGS創英角ﾎﾟｯﾌﾟ体" panose="040B0A00000000000000" pitchFamily="50" charset="-128"/>
              </a:rPr>
              <a:t>皆さんに尋ねた質問</a:t>
            </a:r>
            <a:endParaRPr kumimoji="1" lang="ja-JP" altLang="en-US" sz="4000" dirty="0">
              <a:solidFill>
                <a:srgbClr val="0070C0"/>
              </a:solidFill>
              <a:latin typeface="HGS創英角ﾎﾟｯﾌﾟ体" panose="040B0A00000000000000" pitchFamily="50" charset="-128"/>
              <a:ea typeface="HGS創英角ﾎﾟｯﾌﾟ体" panose="040B0A00000000000000" pitchFamily="50" charset="-128"/>
            </a:endParaRPr>
          </a:p>
        </p:txBody>
      </p:sp>
      <p:sp>
        <p:nvSpPr>
          <p:cNvPr id="3" name="コンテンツ プレースホルダー 2"/>
          <p:cNvSpPr>
            <a:spLocks noGrp="1"/>
          </p:cNvSpPr>
          <p:nvPr>
            <p:ph idx="1"/>
          </p:nvPr>
        </p:nvSpPr>
        <p:spPr>
          <a:xfrm>
            <a:off x="342900" y="2133604"/>
            <a:ext cx="6172200" cy="6758876"/>
          </a:xfrm>
        </p:spPr>
        <p:txBody>
          <a:bodyPr>
            <a:normAutofit fontScale="92500" lnSpcReduction="10000"/>
          </a:bodyPr>
          <a:lstStyle/>
          <a:p>
            <a:pPr marL="0" indent="0">
              <a:buNone/>
            </a:pPr>
            <a:r>
              <a:rPr lang="ja-JP" altLang="en-US" sz="2400" b="1" dirty="0"/>
              <a:t>①</a:t>
            </a:r>
            <a:r>
              <a:rPr lang="en-US" altLang="ja-JP" sz="2400" b="1" dirty="0"/>
              <a:t>9</a:t>
            </a:r>
            <a:r>
              <a:rPr lang="ja-JP" altLang="en-US" sz="2400" b="1" dirty="0"/>
              <a:t>月</a:t>
            </a:r>
            <a:r>
              <a:rPr lang="en-US" altLang="ja-JP" sz="2400" b="1" dirty="0"/>
              <a:t>10</a:t>
            </a:r>
            <a:r>
              <a:rPr lang="ja-JP" altLang="en-US" sz="2400" b="1" dirty="0"/>
              <a:t>日から今までどうすごしてきました</a:t>
            </a:r>
            <a:r>
              <a:rPr lang="ja-JP" altLang="en-US" sz="2400" b="1" dirty="0" smtClean="0"/>
              <a:t>か</a:t>
            </a:r>
            <a:endParaRPr lang="en-US" altLang="ja-JP" sz="2400" b="1" dirty="0" smtClean="0"/>
          </a:p>
          <a:p>
            <a:pPr marL="0" indent="0">
              <a:buNone/>
            </a:pPr>
            <a:endParaRPr lang="en-US" altLang="ja-JP" sz="2400" b="1" dirty="0" smtClean="0"/>
          </a:p>
          <a:p>
            <a:pPr marL="0" indent="0">
              <a:buNone/>
            </a:pPr>
            <a:r>
              <a:rPr lang="ja-JP" altLang="en-US" sz="2400" b="1" dirty="0" smtClean="0"/>
              <a:t>②</a:t>
            </a:r>
            <a:r>
              <a:rPr lang="ja-JP" altLang="en-US" sz="2400" b="1" dirty="0"/>
              <a:t>生活はどこがどう変わりましたか	</a:t>
            </a:r>
            <a:endParaRPr lang="en-US" altLang="ja-JP" sz="2400" b="1" dirty="0" smtClean="0"/>
          </a:p>
          <a:p>
            <a:pPr marL="0" indent="0">
              <a:buNone/>
            </a:pPr>
            <a:endParaRPr lang="en-US" altLang="ja-JP" sz="2400" b="1" dirty="0" smtClean="0"/>
          </a:p>
          <a:p>
            <a:pPr marL="0" indent="0">
              <a:buNone/>
            </a:pPr>
            <a:r>
              <a:rPr lang="ja-JP" altLang="en-US" sz="2400" b="1" dirty="0" smtClean="0"/>
              <a:t>③</a:t>
            </a:r>
            <a:r>
              <a:rPr lang="ja-JP" altLang="en-US" sz="2400" b="1" dirty="0"/>
              <a:t>うれしかったこと、つらかったことはどんなことですか	</a:t>
            </a:r>
            <a:endParaRPr lang="en-US" altLang="ja-JP" sz="2400" b="1" dirty="0" smtClean="0"/>
          </a:p>
          <a:p>
            <a:pPr marL="0" indent="0">
              <a:buNone/>
            </a:pPr>
            <a:endParaRPr lang="en-US" altLang="ja-JP" sz="2400" b="1" dirty="0" smtClean="0"/>
          </a:p>
          <a:p>
            <a:pPr marL="0" indent="0">
              <a:buNone/>
            </a:pPr>
            <a:r>
              <a:rPr lang="ja-JP" altLang="en-US" sz="2400" b="1" dirty="0" smtClean="0"/>
              <a:t>④</a:t>
            </a:r>
            <a:r>
              <a:rPr lang="ja-JP" altLang="en-US" sz="2400" b="1" dirty="0"/>
              <a:t>今回学んだことや教訓はどんなことです</a:t>
            </a:r>
            <a:r>
              <a:rPr lang="ja-JP" altLang="en-US" sz="2400" b="1" dirty="0" smtClean="0"/>
              <a:t>か</a:t>
            </a:r>
            <a:endParaRPr lang="en-US" altLang="ja-JP" sz="2400" b="1" dirty="0" smtClean="0"/>
          </a:p>
          <a:p>
            <a:pPr marL="0" indent="0">
              <a:buNone/>
            </a:pPr>
            <a:endParaRPr lang="en-US" altLang="ja-JP" sz="2400" b="1" dirty="0" smtClean="0"/>
          </a:p>
          <a:p>
            <a:pPr marL="0" indent="0">
              <a:buNone/>
            </a:pPr>
            <a:r>
              <a:rPr lang="ja-JP" altLang="en-US" sz="2400" b="1" dirty="0" smtClean="0"/>
              <a:t>⑤</a:t>
            </a:r>
            <a:r>
              <a:rPr lang="ja-JP" altLang="en-US" sz="2400" b="1" dirty="0"/>
              <a:t>今後のことで考えていること、悩んでいることはなんですか	</a:t>
            </a:r>
            <a:endParaRPr lang="en-US" altLang="ja-JP" sz="2400" b="1" dirty="0" smtClean="0"/>
          </a:p>
          <a:p>
            <a:pPr marL="0" indent="0">
              <a:buNone/>
            </a:pPr>
            <a:endParaRPr lang="en-US" altLang="ja-JP" sz="2400" b="1" dirty="0" smtClean="0"/>
          </a:p>
          <a:p>
            <a:pPr marL="0" indent="0">
              <a:buNone/>
            </a:pPr>
            <a:r>
              <a:rPr lang="ja-JP" altLang="en-US" sz="2400" b="1" dirty="0" smtClean="0"/>
              <a:t>⑥</a:t>
            </a:r>
            <a:r>
              <a:rPr lang="ja-JP" altLang="en-US" sz="2400" b="1" dirty="0"/>
              <a:t>まちやくらしの再生、復興で必要なことはなんだと思いますか	</a:t>
            </a:r>
            <a:endParaRPr lang="en-US" altLang="ja-JP" sz="2400" b="1" dirty="0" smtClean="0"/>
          </a:p>
          <a:p>
            <a:pPr marL="0" indent="0">
              <a:buNone/>
            </a:pPr>
            <a:endParaRPr lang="en-US" altLang="ja-JP" sz="2400" b="1" dirty="0" smtClean="0"/>
          </a:p>
          <a:p>
            <a:pPr marL="0" indent="0">
              <a:buNone/>
            </a:pPr>
            <a:r>
              <a:rPr lang="ja-JP" altLang="en-US" sz="2400" b="1" dirty="0" smtClean="0"/>
              <a:t>⑦</a:t>
            </a:r>
            <a:r>
              <a:rPr lang="ja-JP" altLang="en-US" sz="2400" b="1" dirty="0"/>
              <a:t>行政に望むことはなんです</a:t>
            </a:r>
            <a:r>
              <a:rPr lang="ja-JP" altLang="en-US" sz="2400" b="1" dirty="0" smtClean="0"/>
              <a:t>か</a:t>
            </a:r>
            <a:endParaRPr lang="en-US" altLang="ja-JP" sz="2400" b="1" dirty="0" smtClean="0"/>
          </a:p>
          <a:p>
            <a:pPr marL="0" indent="0">
              <a:buNone/>
            </a:pPr>
            <a:r>
              <a:rPr lang="ja-JP" altLang="en-US" sz="2400" b="1" dirty="0"/>
              <a:t>	</a:t>
            </a:r>
            <a:endParaRPr lang="en-US" altLang="ja-JP" sz="2400" b="1" dirty="0" smtClean="0"/>
          </a:p>
          <a:p>
            <a:pPr marL="0" indent="0">
              <a:buNone/>
            </a:pPr>
            <a:r>
              <a:rPr lang="ja-JP" altLang="en-US" sz="2400" b="1" dirty="0" smtClean="0"/>
              <a:t>⑧</a:t>
            </a:r>
            <a:r>
              <a:rPr lang="ja-JP" altLang="en-US" sz="2400" b="1" dirty="0"/>
              <a:t>市外の人たちへのメッセージをお願いします。</a:t>
            </a: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3</a:t>
            </a:fld>
            <a:endParaRPr kumimoji="1" lang="ja-JP" altLang="en-US"/>
          </a:p>
        </p:txBody>
      </p:sp>
    </p:spTree>
    <p:extLst>
      <p:ext uri="{BB962C8B-B14F-4D97-AF65-F5344CB8AC3E}">
        <p14:creationId xmlns:p14="http://schemas.microsoft.com/office/powerpoint/2010/main" xmlns="" val="2115332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8720" y="0"/>
            <a:ext cx="4814292" cy="1109472"/>
          </a:xfrm>
        </p:spPr>
        <p:txBody>
          <a:bodyPr>
            <a:normAutofit/>
          </a:bodyPr>
          <a:lstStyle/>
          <a:p>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大生の声</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ormAutofit fontScale="92500" lnSpcReduction="20000"/>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９月</a:t>
            </a:r>
            <a:r>
              <a:rPr lang="en-US" altLang="ja-JP" sz="1200" dirty="0">
                <a:solidFill>
                  <a:prstClr val="black"/>
                </a:solidFill>
                <a:latin typeface="ＭＳ Ｐゴシック"/>
              </a:rPr>
              <a:t>10</a:t>
            </a:r>
            <a:r>
              <a:rPr lang="ja-JP" altLang="en-US" sz="1200" dirty="0">
                <a:solidFill>
                  <a:prstClr val="black"/>
                </a:solidFill>
                <a:latin typeface="ＭＳ Ｐゴシック"/>
              </a:rPr>
              <a:t>日につくばの避難所へ行き、その後親せき宅へお世話になり、長引くことが分かったので、両親は壊れたままの家で、子供と私たちはとりあえず小さな部屋を借りました。今現在もその状態です。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・家族がバラバラに住んでます</a:t>
            </a:r>
            <a:r>
              <a:rPr lang="ja-JP" altLang="en-US" sz="1200" dirty="0" smtClean="0">
                <a:solidFill>
                  <a:prstClr val="black"/>
                </a:solidFill>
                <a:latin typeface="ＭＳ Ｐゴシック"/>
              </a:rPr>
              <a:t>。</a:t>
            </a:r>
            <a:endParaRPr lang="en-US" altLang="ja-JP" sz="1200" dirty="0" smtClean="0">
              <a:solidFill>
                <a:prstClr val="black"/>
              </a:solidFill>
              <a:latin typeface="ＭＳ Ｐゴシック"/>
            </a:endParaRPr>
          </a:p>
          <a:p>
            <a:pPr marL="0" lvl="0" indent="0">
              <a:spcBef>
                <a:spcPts val="0"/>
              </a:spcBef>
              <a:buNone/>
            </a:pPr>
            <a:r>
              <a:rPr lang="ja-JP" altLang="en-US" sz="1200" dirty="0" smtClean="0">
                <a:solidFill>
                  <a:prstClr val="black"/>
                </a:solidFill>
                <a:latin typeface="ＭＳ Ｐゴシック"/>
              </a:rPr>
              <a:t>・</a:t>
            </a:r>
            <a:r>
              <a:rPr lang="ja-JP" altLang="en-US" sz="1200" dirty="0">
                <a:solidFill>
                  <a:prstClr val="black"/>
                </a:solidFill>
                <a:latin typeface="ＭＳ Ｐゴシック"/>
              </a:rPr>
              <a:t>両親のところは水周りが壊れたままなので不便です</a:t>
            </a:r>
            <a:r>
              <a:rPr lang="ja-JP" altLang="en-US" sz="1200" dirty="0" smtClean="0">
                <a:solidFill>
                  <a:prstClr val="black"/>
                </a:solidFill>
                <a:latin typeface="ＭＳ Ｐゴシック"/>
              </a:rPr>
              <a:t>。</a:t>
            </a:r>
            <a:endParaRPr lang="en-US" altLang="ja-JP" sz="1200" dirty="0" smtClean="0">
              <a:solidFill>
                <a:prstClr val="black"/>
              </a:solidFill>
              <a:latin typeface="ＭＳ Ｐゴシック"/>
            </a:endParaRPr>
          </a:p>
          <a:p>
            <a:pPr marL="0" lvl="0" indent="0">
              <a:spcBef>
                <a:spcPts val="0"/>
              </a:spcBef>
              <a:buNone/>
            </a:pPr>
            <a:r>
              <a:rPr lang="ja-JP" altLang="en-US" sz="1200" dirty="0" smtClean="0">
                <a:solidFill>
                  <a:prstClr val="black"/>
                </a:solidFill>
                <a:latin typeface="ＭＳ Ｐゴシック"/>
              </a:rPr>
              <a:t>・</a:t>
            </a:r>
            <a:r>
              <a:rPr lang="ja-JP" altLang="en-US" sz="1200" dirty="0">
                <a:solidFill>
                  <a:prstClr val="black"/>
                </a:solidFill>
                <a:latin typeface="ＭＳ Ｐゴシック"/>
              </a:rPr>
              <a:t>壁、床をはがしたままなのですごく寒いです。→体調を崩しやすくなりました</a:t>
            </a:r>
            <a:r>
              <a:rPr lang="ja-JP" altLang="en-US" sz="1200" dirty="0" smtClean="0">
                <a:solidFill>
                  <a:prstClr val="black"/>
                </a:solidFill>
                <a:latin typeface="ＭＳ Ｐゴシック"/>
              </a:rPr>
              <a:t>。</a:t>
            </a:r>
            <a:endParaRPr lang="en-US" altLang="ja-JP" sz="1200" dirty="0" smtClean="0">
              <a:solidFill>
                <a:prstClr val="black"/>
              </a:solidFill>
              <a:latin typeface="ＭＳ Ｐゴシック"/>
            </a:endParaRPr>
          </a:p>
          <a:p>
            <a:pPr marL="0" lvl="0" indent="0">
              <a:spcBef>
                <a:spcPts val="0"/>
              </a:spcBef>
              <a:buNone/>
            </a:pPr>
            <a:r>
              <a:rPr lang="ja-JP" altLang="en-US" sz="1200" dirty="0" smtClean="0">
                <a:solidFill>
                  <a:prstClr val="black"/>
                </a:solidFill>
                <a:latin typeface="ＭＳ Ｐゴシック"/>
              </a:rPr>
              <a:t>・</a:t>
            </a:r>
            <a:r>
              <a:rPr lang="ja-JP" altLang="en-US" sz="1200" dirty="0">
                <a:solidFill>
                  <a:prstClr val="black"/>
                </a:solidFill>
                <a:latin typeface="ＭＳ Ｐゴシック"/>
              </a:rPr>
              <a:t>物がほとんどなくなりました</a:t>
            </a:r>
            <a:r>
              <a:rPr lang="ja-JP" altLang="en-US" sz="1200" dirty="0" smtClean="0">
                <a:solidFill>
                  <a:prstClr val="black"/>
                </a:solidFill>
                <a:latin typeface="ＭＳ Ｐゴシック"/>
              </a:rPr>
              <a:t>。</a:t>
            </a:r>
            <a:endParaRPr lang="en-US" altLang="ja-JP" sz="1200" dirty="0" smtClean="0">
              <a:solidFill>
                <a:prstClr val="black"/>
              </a:solidFill>
              <a:latin typeface="ＭＳ Ｐゴシック"/>
            </a:endParaRPr>
          </a:p>
          <a:p>
            <a:pPr marL="0" lvl="0" indent="0">
              <a:spcBef>
                <a:spcPts val="0"/>
              </a:spcBef>
              <a:buNone/>
            </a:pPr>
            <a:r>
              <a:rPr lang="ja-JP" altLang="en-US" sz="1200" dirty="0" smtClean="0">
                <a:solidFill>
                  <a:prstClr val="black"/>
                </a:solidFill>
                <a:latin typeface="ＭＳ Ｐゴシック"/>
              </a:rPr>
              <a:t>・</a:t>
            </a:r>
            <a:r>
              <a:rPr lang="ja-JP" altLang="en-US" sz="1200" dirty="0">
                <a:solidFill>
                  <a:prstClr val="black"/>
                </a:solidFill>
                <a:latin typeface="ＭＳ Ｐゴシック"/>
              </a:rPr>
              <a:t>他の人には普通に生活しているように思われているが、家族全体不便な生活が続いている。</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家はかなりの高さで水が入り三、四日水に浸かっていたので悪臭で酷いうえ一階で生活をほとんどしてたので生活用品がすべて駄目になりました。その状態を初めて見たときはどうしていいかわからなくなりましたが、沢山の親戚、友人、ボランティアさんが片付けを手伝ってくださったり、自分のことのように一生懸命動いているのを見て、自分もやっていかないといけないという気になりました。皆さんに助けてもらったことが嬉しかったです。つらかったことは井戸水しかなくてそれも壊れていたのですぐ片付けられなくひどい状態になった。</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洪水が起きそうになったときは油断しない。早めに災害に備えて準備する。</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また洪水がきた時に家をどうしていくか悩む、子供たちに何度も同じ思いをさせたくない。</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・安心して住めるようにサポートしてほしいです。　　　　　　　　　・難しいとは思いますが、人が集まるような大きな事業を誘致して活気ある町にすることで復興につながると思います。常総市に住んでいるメリットを感じたいです。</a:t>
            </a: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・また洪水がおきないようにして</a:t>
            </a:r>
            <a:r>
              <a:rPr lang="ja-JP" altLang="en-US" sz="1200" dirty="0" smtClean="0">
                <a:solidFill>
                  <a:prstClr val="black"/>
                </a:solidFill>
                <a:latin typeface="ＭＳ Ｐゴシック"/>
              </a:rPr>
              <a:t>ほしい</a:t>
            </a:r>
            <a:endParaRPr lang="en-US" altLang="ja-JP" sz="1200" dirty="0" smtClean="0">
              <a:solidFill>
                <a:prstClr val="black"/>
              </a:solidFill>
              <a:latin typeface="ＭＳ Ｐゴシック"/>
            </a:endParaRPr>
          </a:p>
          <a:p>
            <a:pPr marL="0" lvl="0" indent="0">
              <a:spcBef>
                <a:spcPts val="0"/>
              </a:spcBef>
              <a:buNone/>
            </a:pPr>
            <a:r>
              <a:rPr lang="ja-JP" altLang="en-US" sz="1200" dirty="0" smtClean="0">
                <a:solidFill>
                  <a:prstClr val="black"/>
                </a:solidFill>
                <a:latin typeface="ＭＳ Ｐゴシック"/>
              </a:rPr>
              <a:t>・</a:t>
            </a:r>
            <a:r>
              <a:rPr lang="ja-JP" altLang="en-US" sz="1200" dirty="0">
                <a:solidFill>
                  <a:prstClr val="black"/>
                </a:solidFill>
                <a:latin typeface="ＭＳ Ｐゴシック"/>
              </a:rPr>
              <a:t>洪水被害はとなりどうしでも違いがあります→（右下の方は水がすぐひいたが水海道の一部は何日も水に浸かり、片付けもかなり遅くなりました）　　　　　支援物資のゴミ袋を売っているところまでいって買うか、ツイッターであげてくださいとのことなので一時困りました</a:t>
            </a:r>
            <a:r>
              <a:rPr lang="ja-JP" altLang="en-US" sz="1200" dirty="0" smtClean="0">
                <a:solidFill>
                  <a:prstClr val="black"/>
                </a:solidFill>
                <a:latin typeface="ＭＳ Ｐゴシック"/>
              </a:rPr>
              <a:t>。</a:t>
            </a:r>
            <a:endParaRPr lang="en-US" altLang="ja-JP" sz="1200" dirty="0" smtClean="0">
              <a:solidFill>
                <a:prstClr val="black"/>
              </a:solidFill>
              <a:latin typeface="ＭＳ Ｐゴシック"/>
            </a:endParaRPr>
          </a:p>
          <a:p>
            <a:pPr marL="0" lvl="0" indent="0">
              <a:spcBef>
                <a:spcPts val="0"/>
              </a:spcBef>
              <a:buNone/>
            </a:pPr>
            <a:r>
              <a:rPr lang="ja-JP" altLang="en-US" sz="1200" dirty="0" smtClean="0">
                <a:solidFill>
                  <a:prstClr val="black"/>
                </a:solidFill>
                <a:latin typeface="ＭＳ Ｐゴシック"/>
              </a:rPr>
              <a:t>・</a:t>
            </a:r>
            <a:r>
              <a:rPr lang="ja-JP" altLang="en-US" sz="1200" dirty="0">
                <a:solidFill>
                  <a:prstClr val="black"/>
                </a:solidFill>
                <a:latin typeface="ＭＳ Ｐゴシック"/>
              </a:rPr>
              <a:t>（決壊した所はもちろん）また洪水がきた時も同じようなところが浸水被害がひどいと思います。次はそれを考慮して時間差で片付けがあることと、水が高い所まで入ってしまった所へ個別対応をしてほしいと思います。片付けが終わらない所は精神的負担が大きいです。国の機関の浸水データ等参考にして次の対策を立ててほしい。</a:t>
            </a: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避難所の提供やボランティアの方々に本当に感謝しています。現在も普通に生活しているように見えてもまだまだもとの生活にもどるのに時間がかかっています。普段他の人に大変だとは言いづらいですが、支援を今</a:t>
            </a:r>
            <a:r>
              <a:rPr lang="ja-JP" altLang="en-US" sz="1200" dirty="0" err="1">
                <a:solidFill>
                  <a:prstClr val="black"/>
                </a:solidFill>
                <a:latin typeface="ＭＳ Ｐゴシック"/>
              </a:rPr>
              <a:t>だ</a:t>
            </a:r>
            <a:r>
              <a:rPr lang="ja-JP" altLang="en-US" sz="1200" dirty="0">
                <a:solidFill>
                  <a:prstClr val="black"/>
                </a:solidFill>
                <a:latin typeface="ＭＳ Ｐゴシック"/>
              </a:rPr>
              <a:t>続けていただいていることにさらに感謝しています。ありがとうございます。</a:t>
            </a:r>
            <a:endParaRPr lang="en-US" altLang="ja-JP" sz="1200"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30</a:t>
            </a:fld>
            <a:endParaRPr kumimoji="1" lang="ja-JP" altLang="en-US"/>
          </a:p>
        </p:txBody>
      </p:sp>
    </p:spTree>
    <p:extLst>
      <p:ext uri="{BB962C8B-B14F-4D97-AF65-F5344CB8AC3E}">
        <p14:creationId xmlns:p14="http://schemas.microsoft.com/office/powerpoint/2010/main" xmlns="" val="13121883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8720" y="0"/>
            <a:ext cx="4814292" cy="1109472"/>
          </a:xfrm>
        </p:spPr>
        <p:txBody>
          <a:bodyPr>
            <a:normAutofit/>
          </a:bodyPr>
          <a:lstStyle/>
          <a:p>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大生の声</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chor="ctr">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避難所でお世話になりました。</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今迄の普通の生活が出来なくなり社会情勢がわからなかった。</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避難所で食事を戴き、市の職員の方、保健師さん達に色々と心配して頂き、嬉しかったです。</a:t>
            </a:r>
          </a:p>
          <a:p>
            <a:pPr marL="0" lvl="0" indent="0">
              <a:spcBef>
                <a:spcPts val="0"/>
              </a:spcBef>
              <a:buNone/>
            </a:pPr>
            <a:r>
              <a:rPr lang="ja-JP" altLang="en-US" sz="1200" dirty="0">
                <a:solidFill>
                  <a:prstClr val="black"/>
                </a:solidFill>
                <a:latin typeface="ＭＳ Ｐゴシック"/>
              </a:rPr>
              <a:t>家のものが全部災害により、無くなったことが本当に、つらかったです。</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避難生活で色々の人達と交流でき色々な人達の考えが勉強になりました。</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出来るだけ、趣味を見つけ、フォーキングなどして体をきたえ、元気に過ごそうと思います。</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商業を増やし、町を活性化させることです。</a:t>
            </a: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一日も早く堤防を直して頂き二度とこのような災害が起きないよう切に望みます。</a:t>
            </a: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全国からボランティアの人達が来て手伝って頂き本当に助かりました。心から感謝しております。</a:t>
            </a:r>
            <a:endParaRPr lang="en-US" altLang="ja-JP" sz="1200"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31</a:t>
            </a:fld>
            <a:endParaRPr kumimoji="1" lang="ja-JP" altLang="en-US"/>
          </a:p>
        </p:txBody>
      </p:sp>
    </p:spTree>
    <p:extLst>
      <p:ext uri="{BB962C8B-B14F-4D97-AF65-F5344CB8AC3E}">
        <p14:creationId xmlns:p14="http://schemas.microsoft.com/office/powerpoint/2010/main" xmlns="" val="7508646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8720" y="0"/>
            <a:ext cx="4814292" cy="1109472"/>
          </a:xfrm>
        </p:spPr>
        <p:txBody>
          <a:bodyPr>
            <a:normAutofit/>
          </a:bodyPr>
          <a:lstStyle/>
          <a:p>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大生の声</a:t>
            </a:r>
            <a:endParaRPr kumimoji="1" lang="ja-JP" altLang="en-US" sz="4000" dirty="0"/>
          </a:p>
        </p:txBody>
      </p:sp>
      <p:sp>
        <p:nvSpPr>
          <p:cNvPr id="3" name="コンテンツ プレースホルダー 2"/>
          <p:cNvSpPr>
            <a:spLocks noGrp="1"/>
          </p:cNvSpPr>
          <p:nvPr>
            <p:ph idx="1"/>
          </p:nvPr>
        </p:nvSpPr>
        <p:spPr>
          <a:xfrm>
            <a:off x="1556792" y="971600"/>
            <a:ext cx="3878188" cy="7196621"/>
          </a:xfrm>
        </p:spPr>
        <p:txBody>
          <a:bodyPr vert="eaVert">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５日間は娘の所に避難していた。家に戻れる様になってからは片付けをしながら２階で寝て、なんとか暮らしていた。食事をつくることも出来ないので、実家、友人、ボランティアの人達に助けてもらいながら買って来たものですませた。３ヶ月以上も</a:t>
            </a:r>
            <a:r>
              <a:rPr lang="ja-JP" altLang="en-US" sz="1200" dirty="0" err="1">
                <a:solidFill>
                  <a:prstClr val="black"/>
                </a:solidFill>
                <a:latin typeface="ＭＳ Ｐゴシック"/>
              </a:rPr>
              <a:t>なので</a:t>
            </a:r>
            <a:r>
              <a:rPr lang="ja-JP" altLang="en-US" sz="1200" dirty="0">
                <a:solidFill>
                  <a:prstClr val="black"/>
                </a:solidFill>
                <a:latin typeface="ＭＳ Ｐゴシック"/>
              </a:rPr>
              <a:t>身体の心配も出て来ている。</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細かい物から何もかも失い、漬物タル、重石、アイロン等、主婦としてやるべき事が何も出来ない。</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思いもかけない人から電話、見舞、など会社の人達、サークル仲間の人達にはげまされた。つらかった事、思い出の品々、写真等、今まで４０年以上かけて買い求めた物、すげて失った。カラオケをやっているが、９月１０日以来、２ヶ月間、歌を聞く事、声を出して歌うことが出来なかった。</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ボランティアの人達に頭が下がる。</a:t>
            </a:r>
            <a:endParaRPr lang="en-US" altLang="ja-JP" sz="1200" dirty="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市役所の人達が、残業、時間外労働等で給料１００万だと言うことを聞いた。そんな事だからいつになっても先に出ないのでは、ボランティアの人達はお金をもらっていますか</a:t>
            </a:r>
            <a:r>
              <a:rPr lang="ja-JP" altLang="en-US" sz="1200" dirty="0" smtClean="0">
                <a:solidFill>
                  <a:prstClr val="black"/>
                </a:solidFill>
                <a:latin typeface="ＭＳ Ｐゴシック"/>
              </a:rPr>
              <a:t>？</a:t>
            </a:r>
            <a:endParaRPr lang="en-US" altLang="ja-JP" sz="1200" dirty="0" smtClean="0">
              <a:solidFill>
                <a:prstClr val="black"/>
              </a:solidFill>
              <a:latin typeface="ＭＳ Ｐゴシック"/>
            </a:endParaRPr>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32</a:t>
            </a:fld>
            <a:endParaRPr kumimoji="1" lang="ja-JP" altLang="en-US"/>
          </a:p>
        </p:txBody>
      </p:sp>
    </p:spTree>
    <p:extLst>
      <p:ext uri="{BB962C8B-B14F-4D97-AF65-F5344CB8AC3E}">
        <p14:creationId xmlns:p14="http://schemas.microsoft.com/office/powerpoint/2010/main" xmlns="" val="40079771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8720" y="0"/>
            <a:ext cx="4814292" cy="1109472"/>
          </a:xfrm>
        </p:spPr>
        <p:txBody>
          <a:bodyPr>
            <a:normAutofit/>
          </a:bodyPr>
          <a:lstStyle/>
          <a:p>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大生の声</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chor="ctr">
            <a:normAutofit fontScale="92500" lnSpcReduction="20000"/>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９月１０日から１８日まで豊里交流センターの避難所で生活。９月１８日夜に泥棒に入られ２階が荒らされていたため自宅生活は無理があったが、現在まで自宅で生活しています。自宅の整理は９月１４日から始め、１週間で１階部分の整理を終了した。その後、外周辺の整理及び改修業者との打ち合わせ、自宅で生活するための最小限の電気製品を購入し、電子レンジ中心の生活をしていま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自宅は、最初に風呂が入れるように改修を急いでもらい、９月２８日に完了した。それまでは毎日夕方に近くのスポーツセンターなどの風呂に入りに行き、家ではただ寝るだけの生活が長く続き、毎日家の整理等が長く続き、非常に疲れた。このような非日常生活が長く続き、精神的に落ち込み、夜も寝れない日があった。</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今回、災害で１階部分が全滅したため、たくさんの義援物資を頂いたことやボランティアさんの手助けは、非常に有難く感謝しています。また、復興にあたりかい改修資金について足りるだろうか等、資金面について不安があり、今後、年金生活者としてやっていけるかどうか不安の毎日です。今回の災害で、特に友人が入れ替わりに激励と手助けしてくれ、本当に有難く思っています。</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今回の災害で、正確な情報をどのように収集するか、避難時期の選択は何を基準にするか。また。防災組織を作り、訓練を実施したにも関わらず、組織を活用した住民同士の連携ができなかったことは、非常に残念であった。こういう災害時における区長を中心とした組織だった連絡体制を作り上げる必要性を痛感しました。</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改修費用の捻出。災害に伴う精神的痛みが残っていること。町会員がすべて戻ってくるのか。今まで野菜作りをして自給自足の生活を目指してきたが、耕運機が使用できなくなり、新規に買ってまで野菜作りをやるか。趣味の１つがなくなりそうで今後の生活が不安。今まで介護予防に係わるボランティアをやってきたが、引き続きやれるかどうか気持ちが消極的になっている自分がいる。</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再生には、やはり改修するための資金。災害された方々には、一律に対応できないと思いますが、特に独居老人には手厚い待護の手を差し伸べて、安心できるようにして頂きたい。被害の程度の差があるが、被害の大きい家では再生するため常総市外に転移しないような対策を考えてほしい。今後も安全を最優先にした行政施策を策定し実行してもらいたい。</a:t>
            </a: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できる限りの資金補助。住民が転居しないための方策を考えてもらいたい。災害に対する住民への情報提供の在り方。今回の災害では、特に防災無線による情報提供をしたようであるが、よく聞き取りにくかった等の意見が多く聞かれたので、防災無線での広報を同時に区長への連絡により、各町会員に情報が速やかに伝わると思われる。</a:t>
            </a: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今回の災害に対し、多くの方々から義援金及び災害物資を配布していただき、深く感謝しております。又多くのボランティア方々の支援をいただき、到底家族だけでは整理できなかったことが、非常に早く家の屋内外整理ができました。本当にありがとうございました。今後は、お世話になったお礼はどうすればお返しができるか、考えていきたいと思います</a:t>
            </a:r>
            <a:r>
              <a:rPr lang="ja-JP" altLang="en-US" sz="1200" dirty="0" smtClean="0">
                <a:solidFill>
                  <a:prstClr val="black"/>
                </a:solidFill>
                <a:latin typeface="ＭＳ Ｐゴシック"/>
              </a:rPr>
              <a:t>。</a:t>
            </a:r>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33</a:t>
            </a:fld>
            <a:endParaRPr kumimoji="1" lang="ja-JP" altLang="en-US"/>
          </a:p>
        </p:txBody>
      </p:sp>
    </p:spTree>
    <p:extLst>
      <p:ext uri="{BB962C8B-B14F-4D97-AF65-F5344CB8AC3E}">
        <p14:creationId xmlns:p14="http://schemas.microsoft.com/office/powerpoint/2010/main" xmlns="" val="10261915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8720" y="0"/>
            <a:ext cx="4814292" cy="1109472"/>
          </a:xfrm>
        </p:spPr>
        <p:txBody>
          <a:bodyPr>
            <a:normAutofit/>
          </a:bodyPr>
          <a:lstStyle/>
          <a:p>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大生の声</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chor="ctr">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ボランティア活動に協力しつつ自分の仕事、又地域の連絡、そのほかボランティアのニーズひろい。</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生活は</a:t>
            </a:r>
            <a:r>
              <a:rPr lang="en-US" altLang="ja-JP" sz="1200" dirty="0">
                <a:solidFill>
                  <a:prstClr val="black"/>
                </a:solidFill>
                <a:latin typeface="ＭＳ Ｐゴシック"/>
              </a:rPr>
              <a:t>9</a:t>
            </a:r>
            <a:r>
              <a:rPr lang="ja-JP" altLang="en-US" sz="1200" dirty="0">
                <a:solidFill>
                  <a:prstClr val="black"/>
                </a:solidFill>
                <a:latin typeface="ＭＳ Ｐゴシック"/>
              </a:rPr>
              <a:t>月中は親類の家での避難生活。そして毎日かたずけ。</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ボランティアの皆様の協力が本当にありがたかった。そしてうれしかった。被害があまりにも大きい（金額的）のでがっかり。でも逆くに頑張れたと思います。</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かたずけや、避難などは常々考えること。早めに実施。本当にボランティアの皆様のおかげで次の機会には参加して見たいと思う。</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町内が活気がなく、機会をもうけて頑張れる様にして行く事です。</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人々が安心して居られる事</a:t>
            </a:r>
          </a:p>
          <a:p>
            <a:pPr marL="0" lvl="0" indent="0">
              <a:spcBef>
                <a:spcPts val="0"/>
              </a:spcBef>
              <a:buNone/>
            </a:pPr>
            <a:r>
              <a:rPr lang="ja-JP" altLang="en-US" sz="1200" dirty="0">
                <a:solidFill>
                  <a:prstClr val="black"/>
                </a:solidFill>
                <a:latin typeface="ＭＳ Ｐゴシック"/>
              </a:rPr>
              <a:t>仕事がある事</a:t>
            </a:r>
          </a:p>
          <a:p>
            <a:pPr marL="0" lvl="0" indent="0">
              <a:spcBef>
                <a:spcPts val="0"/>
              </a:spcBef>
              <a:buNone/>
            </a:pPr>
            <a:r>
              <a:rPr lang="ja-JP" altLang="en-US" sz="1200" dirty="0">
                <a:solidFill>
                  <a:prstClr val="black"/>
                </a:solidFill>
                <a:latin typeface="ＭＳ Ｐゴシック"/>
              </a:rPr>
              <a:t>皆さんが協力しあう事が出来る様にしたい</a:t>
            </a: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まず身近な問題（ゴミ）を解決して頂きたい。住民と行政で話し合う機会をつくる事。行政も初めての事なので、改めても無理。首長も近隣の首長さんとのコミュニケーションがなかった気がする。</a:t>
            </a: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温かい言葉で皆様を励まして下さい。</a:t>
            </a:r>
            <a:endParaRPr lang="en-US" altLang="ja-JP" sz="1200" dirty="0">
              <a:solidFill>
                <a:prstClr val="black"/>
              </a:solidFill>
              <a:latin typeface="ＭＳ Ｐゴシック"/>
            </a:endParaRPr>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34</a:t>
            </a:fld>
            <a:endParaRPr kumimoji="1" lang="ja-JP" altLang="en-US"/>
          </a:p>
        </p:txBody>
      </p:sp>
    </p:spTree>
    <p:extLst>
      <p:ext uri="{BB962C8B-B14F-4D97-AF65-F5344CB8AC3E}">
        <p14:creationId xmlns:p14="http://schemas.microsoft.com/office/powerpoint/2010/main" xmlns="" val="4645978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8720" y="0"/>
            <a:ext cx="4814292" cy="1109472"/>
          </a:xfrm>
        </p:spPr>
        <p:txBody>
          <a:bodyPr>
            <a:normAutofit/>
          </a:bodyPr>
          <a:lstStyle/>
          <a:p>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大生の声</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chor="ctr">
            <a:normAutofit fontScale="92500" lnSpcReduction="20000"/>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避難先は谷田部総合体育館→きらくやま→伊奈総合運動公園→あすなろの里→親せき宅　八千代町→森下　と転々としています</a:t>
            </a:r>
          </a:p>
          <a:p>
            <a:pPr marL="0" lvl="0" indent="0">
              <a:spcBef>
                <a:spcPts val="0"/>
              </a:spcBef>
              <a:buNone/>
            </a:pPr>
            <a:r>
              <a:rPr lang="ja-JP" altLang="en-US" sz="1200" dirty="0">
                <a:solidFill>
                  <a:prstClr val="black"/>
                </a:solidFill>
                <a:latin typeface="ＭＳ Ｐゴシック"/>
              </a:rPr>
              <a:t>基本的には会社に出勤していますが、休日は自宅リフォームの打合せ・片付けなどです。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朝は出勤前に自宅に寄るので早起きになりました。</a:t>
            </a:r>
          </a:p>
          <a:p>
            <a:pPr marL="0" lvl="0" indent="0">
              <a:spcBef>
                <a:spcPts val="0"/>
              </a:spcBef>
              <a:buNone/>
            </a:pPr>
            <a:r>
              <a:rPr lang="ja-JP" altLang="en-US" sz="1200" dirty="0">
                <a:solidFill>
                  <a:prstClr val="black"/>
                </a:solidFill>
                <a:latin typeface="ＭＳ Ｐゴシック"/>
              </a:rPr>
              <a:t>被災した知人とは、情報交換するなど、まめに連絡をとっていますが、それ以外の知人とはほとんど連絡していません</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うれしかったこと</a:t>
            </a:r>
          </a:p>
          <a:p>
            <a:pPr marL="0" lvl="0" indent="0">
              <a:spcBef>
                <a:spcPts val="0"/>
              </a:spcBef>
              <a:buNone/>
            </a:pPr>
            <a:r>
              <a:rPr lang="ja-JP" altLang="en-US" sz="1200" dirty="0">
                <a:solidFill>
                  <a:prstClr val="black"/>
                </a:solidFill>
                <a:latin typeface="ＭＳ Ｐゴシック"/>
              </a:rPr>
              <a:t>・室内がドロ水で汚れているとき、駆けつけてきて家財・ゴミの処分や水洗いしてくれた人がいた</a:t>
            </a:r>
          </a:p>
          <a:p>
            <a:pPr marL="0" lvl="0" indent="0">
              <a:spcBef>
                <a:spcPts val="0"/>
              </a:spcBef>
              <a:buNone/>
            </a:pPr>
            <a:r>
              <a:rPr lang="ja-JP" altLang="en-US" sz="1200" dirty="0">
                <a:solidFill>
                  <a:prstClr val="black"/>
                </a:solidFill>
                <a:latin typeface="ＭＳ Ｐゴシック"/>
              </a:rPr>
              <a:t>ボランティアのさんが大変な作業（とてもきたない作業）をしてくれた</a:t>
            </a:r>
          </a:p>
          <a:p>
            <a:pPr marL="0" lvl="0" indent="0">
              <a:spcBef>
                <a:spcPts val="0"/>
              </a:spcBef>
              <a:buNone/>
            </a:pPr>
            <a:r>
              <a:rPr lang="ja-JP" altLang="en-US" sz="1200" dirty="0">
                <a:solidFill>
                  <a:prstClr val="black"/>
                </a:solidFill>
                <a:latin typeface="ＭＳ Ｐゴシック"/>
              </a:rPr>
              <a:t>多くの人に親切にしてもらった</a:t>
            </a:r>
          </a:p>
          <a:p>
            <a:pPr marL="0" lvl="0" indent="0">
              <a:spcBef>
                <a:spcPts val="0"/>
              </a:spcBef>
              <a:buNone/>
            </a:pPr>
            <a:r>
              <a:rPr lang="ja-JP" altLang="en-US" sz="1200" dirty="0">
                <a:solidFill>
                  <a:prstClr val="black"/>
                </a:solidFill>
                <a:latin typeface="ＭＳ Ｐゴシック"/>
              </a:rPr>
              <a:t>つらかったこと</a:t>
            </a:r>
          </a:p>
          <a:p>
            <a:pPr marL="0" lvl="0" indent="0">
              <a:spcBef>
                <a:spcPts val="0"/>
              </a:spcBef>
              <a:buNone/>
            </a:pPr>
            <a:r>
              <a:rPr lang="ja-JP" altLang="en-US" sz="1200" dirty="0">
                <a:solidFill>
                  <a:prstClr val="black"/>
                </a:solidFill>
                <a:latin typeface="ＭＳ Ｐゴシック"/>
              </a:rPr>
              <a:t>・避難所移動のとき、午後</a:t>
            </a:r>
            <a:r>
              <a:rPr lang="en-US" altLang="ja-JP" sz="1200" dirty="0">
                <a:solidFill>
                  <a:prstClr val="black"/>
                </a:solidFill>
                <a:latin typeface="ＭＳ Ｐゴシック"/>
              </a:rPr>
              <a:t>5</a:t>
            </a:r>
            <a:r>
              <a:rPr lang="ja-JP" altLang="en-US" sz="1200" dirty="0">
                <a:solidFill>
                  <a:prstClr val="black"/>
                </a:solidFill>
                <a:latin typeface="ＭＳ Ｐゴシック"/>
              </a:rPr>
              <a:t>時までに移動して下さいと言われ、早退して</a:t>
            </a:r>
            <a:r>
              <a:rPr lang="en-US" altLang="ja-JP" sz="1200" dirty="0">
                <a:solidFill>
                  <a:prstClr val="black"/>
                </a:solidFill>
                <a:latin typeface="ＭＳ Ｐゴシック"/>
              </a:rPr>
              <a:t>3</a:t>
            </a:r>
            <a:r>
              <a:rPr lang="ja-JP" altLang="en-US" sz="1200" dirty="0">
                <a:solidFill>
                  <a:prstClr val="black"/>
                </a:solidFill>
                <a:latin typeface="ＭＳ Ｐゴシック"/>
              </a:rPr>
              <a:t>時に行ったら荷物を片付けされていた。貴重品やなくなった物などはなかったが、早く出て行って欲しいのかと思い悲しい気持ちになった</a:t>
            </a:r>
          </a:p>
          <a:p>
            <a:pPr marL="0" lvl="0" indent="0">
              <a:spcBef>
                <a:spcPts val="0"/>
              </a:spcBef>
              <a:buNone/>
            </a:pPr>
            <a:r>
              <a:rPr lang="ja-JP" altLang="en-US" sz="1200" dirty="0">
                <a:solidFill>
                  <a:prstClr val="black"/>
                </a:solidFill>
                <a:latin typeface="ＭＳ Ｐゴシック"/>
              </a:rPr>
              <a:t>・又別の避難所で、管理者のあいさつ</a:t>
            </a:r>
            <a:r>
              <a:rPr lang="ja-JP" altLang="en-US" sz="1200" dirty="0" err="1">
                <a:solidFill>
                  <a:prstClr val="black"/>
                </a:solidFill>
                <a:latin typeface="ＭＳ Ｐゴシック"/>
              </a:rPr>
              <a:t>っ</a:t>
            </a:r>
            <a:r>
              <a:rPr lang="ja-JP" altLang="en-US" sz="1200" dirty="0">
                <a:solidFill>
                  <a:prstClr val="black"/>
                </a:solidFill>
                <a:latin typeface="ＭＳ Ｐゴシック"/>
              </a:rPr>
              <a:t>で「早く自立できるように」と言われた</a:t>
            </a:r>
          </a:p>
          <a:p>
            <a:pPr marL="0" lvl="0" indent="0">
              <a:spcBef>
                <a:spcPts val="0"/>
              </a:spcBef>
              <a:buNone/>
            </a:pPr>
            <a:r>
              <a:rPr lang="ja-JP" altLang="en-US" sz="1200" dirty="0">
                <a:solidFill>
                  <a:prstClr val="black"/>
                </a:solidFill>
                <a:latin typeface="ＭＳ Ｐゴシック"/>
              </a:rPr>
              <a:t>・市役所に。支援制度の事を聞きに行ったら「〆切まで時間あるから大丈夫」と言われたが、私は間に合わなくなるのを心配したわけではなく、早くお金が欲しかったのでみじめな気持ちだった。</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早めに避難すること</a:t>
            </a:r>
          </a:p>
          <a:p>
            <a:pPr marL="0" lvl="0" indent="0">
              <a:spcBef>
                <a:spcPts val="0"/>
              </a:spcBef>
              <a:buNone/>
            </a:pPr>
            <a:r>
              <a:rPr lang="ja-JP" altLang="en-US" sz="1200" dirty="0">
                <a:solidFill>
                  <a:prstClr val="black"/>
                </a:solidFill>
                <a:latin typeface="ＭＳ Ｐゴシック"/>
              </a:rPr>
              <a:t>遅れたら無理しないで助けを待つこと</a:t>
            </a:r>
          </a:p>
          <a:p>
            <a:pPr marL="0" lvl="0" indent="0">
              <a:spcBef>
                <a:spcPts val="0"/>
              </a:spcBef>
              <a:buNone/>
            </a:pPr>
            <a:r>
              <a:rPr lang="en-US" altLang="ja-JP" sz="1200" dirty="0">
                <a:solidFill>
                  <a:prstClr val="black"/>
                </a:solidFill>
                <a:latin typeface="ＭＳ Ｐゴシック"/>
              </a:rPr>
              <a:t>※</a:t>
            </a:r>
            <a:r>
              <a:rPr lang="ja-JP" altLang="en-US" sz="1200" dirty="0">
                <a:solidFill>
                  <a:prstClr val="black"/>
                </a:solidFill>
                <a:latin typeface="ＭＳ Ｐゴシック"/>
              </a:rPr>
              <a:t>私は逃げ遅れてしまい、夜中に避難したのでおぼれそうになった</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あと２～３週間で取り急ぎのリフォームが終わるが、住宅ローンに加えて、今回のリフォームローンがプラスされ今後の生活費に影響してくる</a:t>
            </a: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今後同じような事があった場合、避難指示や支援制度を私たちに早く正確に伝える方法を考えてもらいたい。</a:t>
            </a:r>
          </a:p>
          <a:p>
            <a:pPr marL="0" lvl="0" indent="0">
              <a:spcBef>
                <a:spcPts val="0"/>
              </a:spcBef>
              <a:buNone/>
            </a:pPr>
            <a:r>
              <a:rPr lang="ja-JP" altLang="en-US" sz="1200" dirty="0">
                <a:solidFill>
                  <a:prstClr val="black"/>
                </a:solidFill>
                <a:latin typeface="ＭＳ Ｐゴシック"/>
              </a:rPr>
              <a:t>放送、ネットでは全員に伝わらないし、外出していたらわからない</a:t>
            </a:r>
          </a:p>
          <a:p>
            <a:pPr marL="0" lvl="0" indent="0">
              <a:spcBef>
                <a:spcPts val="0"/>
              </a:spcBef>
              <a:buNone/>
            </a:pPr>
            <a:r>
              <a:rPr lang="ja-JP" altLang="en-US" sz="1200" dirty="0">
                <a:solidFill>
                  <a:prstClr val="black"/>
                </a:solidFill>
                <a:latin typeface="ＭＳ Ｐゴシック"/>
              </a:rPr>
              <a:t>宣伝カーを出すとか、町内会の中で、連絡する人を数人決めておくとか</a:t>
            </a: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自宅に帰れない人、不自由な人、亡くなった人、困っている人がたくさんいる事を忘れないようにしたいと思います。</a:t>
            </a:r>
          </a:p>
          <a:p>
            <a:pPr marL="0" lvl="0" indent="0">
              <a:spcBef>
                <a:spcPts val="0"/>
              </a:spcBef>
              <a:buNone/>
            </a:pPr>
            <a:r>
              <a:rPr lang="ja-JP" altLang="en-US" sz="1200" dirty="0">
                <a:solidFill>
                  <a:prstClr val="black"/>
                </a:solidFill>
                <a:latin typeface="ＭＳ Ｐゴシック"/>
              </a:rPr>
              <a:t>私はもうすぐリフォームした自宅に戻ります。お見舞いいただいた方とパーティーすると思いますが忘れないようにします。</a:t>
            </a:r>
          </a:p>
          <a:p>
            <a:pPr marL="0" lvl="0" indent="0">
              <a:spcBef>
                <a:spcPts val="0"/>
              </a:spcBef>
              <a:buNone/>
            </a:pPr>
            <a:r>
              <a:rPr lang="ja-JP" altLang="en-US" sz="1200" dirty="0">
                <a:solidFill>
                  <a:prstClr val="black"/>
                </a:solidFill>
                <a:latin typeface="ＭＳ Ｐゴシック"/>
              </a:rPr>
              <a:t>大勢のボランティアさん、たくさんの方々に助けてもらいました。ありがとうございました。</a:t>
            </a:r>
            <a:endParaRPr lang="en-US" altLang="ja-JP" sz="1200"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35</a:t>
            </a:fld>
            <a:endParaRPr kumimoji="1" lang="ja-JP" altLang="en-US"/>
          </a:p>
        </p:txBody>
      </p:sp>
    </p:spTree>
    <p:extLst>
      <p:ext uri="{BB962C8B-B14F-4D97-AF65-F5344CB8AC3E}">
        <p14:creationId xmlns:p14="http://schemas.microsoft.com/office/powerpoint/2010/main" xmlns="" val="22771306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8720" y="0"/>
            <a:ext cx="4814292" cy="1109472"/>
          </a:xfrm>
        </p:spPr>
        <p:txBody>
          <a:bodyPr>
            <a:normAutofit/>
          </a:bodyPr>
          <a:lstStyle/>
          <a:p>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大生の声</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chor="ctr">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知人宅にお世話になりながら自宅の片付け公共施設の片付けし</a:t>
            </a:r>
            <a:r>
              <a:rPr lang="en-US" altLang="ja-JP" sz="1200" dirty="0">
                <a:solidFill>
                  <a:prstClr val="black"/>
                </a:solidFill>
                <a:latin typeface="ＭＳ Ｐゴシック"/>
              </a:rPr>
              <a:t>3</a:t>
            </a:r>
            <a:r>
              <a:rPr lang="ja-JP" altLang="en-US" sz="1200" dirty="0">
                <a:solidFill>
                  <a:prstClr val="black"/>
                </a:solidFill>
                <a:latin typeface="ＭＳ Ｐゴシック"/>
              </a:rPr>
              <a:t>ヶ月が過ぎてしまった。</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今迄創り上げた物を失い、一からスタートである。</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・知人が宿泊を受け入れてくれた事に感謝しています。</a:t>
            </a:r>
          </a:p>
          <a:p>
            <a:pPr marL="0" lvl="0" indent="0">
              <a:spcBef>
                <a:spcPts val="0"/>
              </a:spcBef>
              <a:buNone/>
            </a:pPr>
            <a:r>
              <a:rPr lang="ja-JP" altLang="en-US" sz="1200" dirty="0">
                <a:solidFill>
                  <a:prstClr val="black"/>
                </a:solidFill>
                <a:latin typeface="ＭＳ Ｐゴシック"/>
              </a:rPr>
              <a:t>・つらかった事は</a:t>
            </a:r>
            <a:r>
              <a:rPr lang="en-US" altLang="ja-JP" sz="1200" dirty="0">
                <a:solidFill>
                  <a:prstClr val="black"/>
                </a:solidFill>
                <a:latin typeface="ＭＳ Ｐゴシック"/>
              </a:rPr>
              <a:t>3</a:t>
            </a:r>
            <a:r>
              <a:rPr lang="ja-JP" altLang="en-US" sz="1200" dirty="0">
                <a:solidFill>
                  <a:prstClr val="black"/>
                </a:solidFill>
                <a:latin typeface="ＭＳ Ｐゴシック"/>
              </a:rPr>
              <a:t>ヶ月自宅で生活できなかった事と思い出の品を失った事です。</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ボランティアさんの考え方の素晴らしさと助け合いの精神です。</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自宅の修理等の出費で老後の生活が不安である。</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安全安心を最優先に考え再生してもらいたい</a:t>
            </a: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もっともっと災害に対しシュミレーション等で対応してほしい。今回の水害では対策が一本化しておらず市民が不安に思い不信感をあらわしている</a:t>
            </a: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これからの時期、もっと大変になります（寒さが厳しい）体を大切にして乗り越えましょう。あせらず一歩一歩明日に向け前進しましょう。</a:t>
            </a:r>
            <a:endParaRPr lang="en-US" altLang="ja-JP" sz="1200"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36</a:t>
            </a:fld>
            <a:endParaRPr kumimoji="1" lang="ja-JP" altLang="en-US"/>
          </a:p>
        </p:txBody>
      </p:sp>
    </p:spTree>
    <p:extLst>
      <p:ext uri="{BB962C8B-B14F-4D97-AF65-F5344CB8AC3E}">
        <p14:creationId xmlns:p14="http://schemas.microsoft.com/office/powerpoint/2010/main" xmlns="" val="18182217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8720" y="0"/>
            <a:ext cx="4814292" cy="1109472"/>
          </a:xfrm>
        </p:spPr>
        <p:txBody>
          <a:bodyPr>
            <a:normAutofit/>
          </a:bodyPr>
          <a:lstStyle/>
          <a:p>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大生の声</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chor="ctr">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避難所から親戚と自宅の２階を使ってあっという間の一か月がすぎ、その後自宅の２階長屋を使って不自由な生活をしています。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早寝早起きの生活スタイルになったが夜中に何回か目が覚めるようになりました。</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親せきや友人に手伝ってもらったり励まされたことはうれしかったし、ありがたかったが思い出のものが水</a:t>
            </a:r>
            <a:r>
              <a:rPr lang="ja-JP" altLang="en-US" sz="1200" dirty="0" err="1">
                <a:solidFill>
                  <a:prstClr val="black"/>
                </a:solidFill>
                <a:latin typeface="ＭＳ Ｐゴシック"/>
              </a:rPr>
              <a:t>び</a:t>
            </a:r>
            <a:r>
              <a:rPr lang="ja-JP" altLang="en-US" sz="1200" dirty="0">
                <a:solidFill>
                  <a:prstClr val="black"/>
                </a:solidFill>
                <a:latin typeface="ＭＳ Ｐゴシック"/>
              </a:rPr>
              <a:t>たしになってしまったことが残念です。</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まだ元の生活に戻れないのでゆっくり考えることはないが早めの準備非難すること</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まだ元の生活に戻れないのでゆっくり考えることはないが早めの準備非難すること</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近所との協力連携すること</a:t>
            </a:r>
          </a:p>
          <a:p>
            <a:pPr marL="0" lvl="0" indent="0">
              <a:spcBef>
                <a:spcPts val="0"/>
              </a:spcBef>
              <a:buNone/>
            </a:pPr>
            <a:r>
              <a:rPr lang="ja-JP" altLang="en-US" sz="1200" dirty="0">
                <a:solidFill>
                  <a:prstClr val="black"/>
                </a:solidFill>
                <a:latin typeface="ＭＳ Ｐゴシック"/>
              </a:rPr>
              <a:t>自分のふるさとを愛すること</a:t>
            </a: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防災無線がきちんとどこでもいつでも聞こえるようにすること</a:t>
            </a:r>
            <a:r>
              <a:rPr lang="en-US" altLang="ja-JP" sz="1200" dirty="0">
                <a:solidFill>
                  <a:prstClr val="black"/>
                </a:solidFill>
                <a:latin typeface="ＭＳ Ｐゴシック"/>
              </a:rPr>
              <a:t>(</a:t>
            </a:r>
            <a:r>
              <a:rPr lang="ja-JP" altLang="en-US" sz="1200" dirty="0">
                <a:solidFill>
                  <a:prstClr val="black"/>
                </a:solidFill>
                <a:latin typeface="ＭＳ Ｐゴシック"/>
              </a:rPr>
              <a:t>無線で言っていても聞きとれないことがほとんどでした）</a:t>
            </a:r>
          </a:p>
          <a:p>
            <a:pPr marL="0" lvl="0" indent="0">
              <a:spcBef>
                <a:spcPts val="0"/>
              </a:spcBef>
              <a:buNone/>
            </a:pPr>
            <a:r>
              <a:rPr lang="ja-JP" altLang="en-US" sz="1200" dirty="0">
                <a:solidFill>
                  <a:prstClr val="black"/>
                </a:solidFill>
                <a:latin typeface="ＭＳ Ｐゴシック"/>
              </a:rPr>
              <a:t>連絡など早めにすること</a:t>
            </a: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ボランティアの方や支援物資などどうもありがとうございました。大変助かりました。これからも見守ってください。</a:t>
            </a:r>
            <a:endParaRPr lang="en-US" altLang="ja-JP" sz="1200"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37</a:t>
            </a:fld>
            <a:endParaRPr kumimoji="1" lang="ja-JP" altLang="en-US"/>
          </a:p>
        </p:txBody>
      </p:sp>
    </p:spTree>
    <p:extLst>
      <p:ext uri="{BB962C8B-B14F-4D97-AF65-F5344CB8AC3E}">
        <p14:creationId xmlns:p14="http://schemas.microsoft.com/office/powerpoint/2010/main" xmlns="" val="252934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8720" y="0"/>
            <a:ext cx="4814292" cy="1109472"/>
          </a:xfrm>
        </p:spPr>
        <p:txBody>
          <a:bodyPr>
            <a:normAutofit/>
          </a:bodyPr>
          <a:lstStyle/>
          <a:p>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大生の声</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ormAutofit fontScale="85000" lnSpcReduction="20000"/>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たくさんの人達にささえていただき感謝でいっぱいです。元の生活、ドロ水、２ｍにのみこまれる前の私なりの生活です。命だけは助かりました。買い物にあけくれる毎日です。何も残っていないのですから。はいてにげた時の赤いくつ１足。ハンドバック。もってにげた時のものひとつだけ。どこに出かけてもいろいろ買わなくてはなりません。今日の日まで、良くここまで生活できるようにしたか。自分のことをほめてあげたい。まだまだ、心の中が、落ちつきません。</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高い物は買えないので安い物でいろいろ買いそろえました。不安です。又、ドロ水がくるのではないか。雨の音がすると。９月１０日前は雨の音は好きでした。今は不安です。床板は、全部張り替えていませんので心配です。それもドロ水につかっていたのですから。</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・私のことを２日間泊めてくれた人。８日間泊めてくれて洗濯物（私のドロだらけの洋服洗ってくれた）を３日間洗い続けてくれた人。家族中であたたかく、お世話をしてくれて感謝でいっぱいです。</a:t>
            </a:r>
          </a:p>
          <a:p>
            <a:pPr marL="0" lvl="0" indent="0">
              <a:spcBef>
                <a:spcPts val="0"/>
              </a:spcBef>
              <a:buNone/>
            </a:pPr>
            <a:r>
              <a:rPr lang="ja-JP" altLang="en-US" sz="1200" dirty="0">
                <a:solidFill>
                  <a:prstClr val="black"/>
                </a:solidFill>
                <a:latin typeface="ＭＳ Ｐゴシック"/>
              </a:rPr>
              <a:t>・水が不足したこと。電気がこなかったこと。トイレがこわれてしまい使用できない。</a:t>
            </a:r>
          </a:p>
          <a:p>
            <a:pPr marL="0" lvl="0" indent="0">
              <a:spcBef>
                <a:spcPts val="0"/>
              </a:spcBef>
              <a:buNone/>
            </a:pPr>
            <a:r>
              <a:rPr lang="ja-JP" altLang="en-US" sz="1200" dirty="0">
                <a:solidFill>
                  <a:prstClr val="black"/>
                </a:solidFill>
                <a:latin typeface="ＭＳ Ｐゴシック"/>
              </a:rPr>
              <a:t>・私の体が体重がへりやせてしまった。口の中に口内炎が４ヶ月以上直らずいまだにつらいこと。</a:t>
            </a:r>
          </a:p>
          <a:p>
            <a:pPr marL="0" lvl="0" indent="0">
              <a:spcBef>
                <a:spcPts val="0"/>
              </a:spcBef>
              <a:buNone/>
            </a:pPr>
            <a:r>
              <a:rPr lang="ja-JP" altLang="en-US" sz="1200" dirty="0">
                <a:solidFill>
                  <a:prstClr val="black"/>
                </a:solidFill>
                <a:latin typeface="ＭＳ Ｐゴシック"/>
              </a:rPr>
              <a:t>・工事の遅れた所は、カビでいっぱい。大工さんが気の毒でなりませんでした。</a:t>
            </a:r>
          </a:p>
          <a:p>
            <a:pPr marL="0" lvl="0" indent="0">
              <a:spcBef>
                <a:spcPts val="0"/>
              </a:spcBef>
              <a:buNone/>
            </a:pPr>
            <a:r>
              <a:rPr lang="ja-JP" altLang="en-US" sz="1200" dirty="0">
                <a:solidFill>
                  <a:prstClr val="black"/>
                </a:solidFill>
                <a:latin typeface="ＭＳ Ｐゴシック"/>
              </a:rPr>
              <a:t>・カラオケ教室をしていますが生徒さん達が大部分、もどってきて</a:t>
            </a:r>
            <a:r>
              <a:rPr lang="ja-JP" altLang="en-US" sz="1200" dirty="0" err="1">
                <a:solidFill>
                  <a:prstClr val="black"/>
                </a:solidFill>
                <a:latin typeface="ＭＳ Ｐゴシック"/>
              </a:rPr>
              <a:t>っ</a:t>
            </a:r>
            <a:r>
              <a:rPr lang="ja-JP" altLang="en-US" sz="1200" dirty="0">
                <a:solidFill>
                  <a:prstClr val="black"/>
                </a:solidFill>
                <a:latin typeface="ＭＳ Ｐゴシック"/>
              </a:rPr>
              <a:t>くれておけいこが再開できた事です。うれしかった。</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にげて良かった。３時３０分までおけいこしていました。４時ににげました。水がきていませんでした。こないだろうと思っていました。水のおしよせる、音とか流れとか見ないですみました。だから、今、ここですごせています。</a:t>
            </a:r>
          </a:p>
          <a:p>
            <a:pPr marL="0" lvl="0" indent="0">
              <a:spcBef>
                <a:spcPts val="0"/>
              </a:spcBef>
              <a:buNone/>
            </a:pPr>
            <a:r>
              <a:rPr lang="ja-JP" altLang="en-US" sz="1200" dirty="0">
                <a:solidFill>
                  <a:prstClr val="black"/>
                </a:solidFill>
                <a:latin typeface="ＭＳ Ｐゴシック"/>
              </a:rPr>
              <a:t>・今度同じ事がおきてしまったら、もう年ですので今回のような、立ち直りはできないだろうと思っています。早くあきらめる事も必要かと思っています。元の生活にもどすということは、ものすごくエネルギーとお金が必要です。お金がなくなってしまいます。</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私のとなりに息子</a:t>
            </a:r>
            <a:r>
              <a:rPr lang="ja-JP" altLang="en-US" sz="1200" dirty="0" smtClean="0">
                <a:solidFill>
                  <a:prstClr val="black"/>
                </a:solidFill>
                <a:latin typeface="ＭＳ Ｐゴシック"/>
              </a:rPr>
              <a:t>がお店を</a:t>
            </a:r>
            <a:r>
              <a:rPr lang="ja-JP" altLang="en-US" sz="1200" dirty="0">
                <a:solidFill>
                  <a:prstClr val="black"/>
                </a:solidFill>
                <a:latin typeface="ＭＳ Ｐゴシック"/>
              </a:rPr>
              <a:t>開店しました。町がこんな状態ですからお客様がなかなかきてくれません。どうしたらいいか悩みます。家が全体が、ゆがんでしまっていたら、地震がきたら、もろいかも、とか。これから、もっと年をかさねます。お金をだいぶ使ってしまいました。働けるうちはがんばりますが来年は６７才になります。私の、もっと年いってからの生活が心配です。</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・もっと国や県に応援をしてもらってほしい。お金です。</a:t>
            </a:r>
          </a:p>
          <a:p>
            <a:pPr marL="0" lvl="0" indent="0">
              <a:spcBef>
                <a:spcPts val="0"/>
              </a:spcBef>
              <a:buNone/>
            </a:pPr>
            <a:r>
              <a:rPr lang="ja-JP" altLang="en-US" sz="1200" dirty="0">
                <a:solidFill>
                  <a:prstClr val="black"/>
                </a:solidFill>
                <a:latin typeface="ＭＳ Ｐゴシック"/>
              </a:rPr>
              <a:t>・いろんな支援がありますが手続き書類が複雑すぎます。ドロ水が入ってしまっていることは、確かなのですから、もっとわかりやすく、早く、お金を下さい。何をするにしてもお金なのです。</a:t>
            </a:r>
          </a:p>
          <a:p>
            <a:pPr marL="0" lvl="0" indent="0">
              <a:spcBef>
                <a:spcPts val="0"/>
              </a:spcBef>
              <a:buNone/>
            </a:pPr>
            <a:r>
              <a:rPr lang="ja-JP" altLang="en-US" sz="1200" dirty="0">
                <a:solidFill>
                  <a:prstClr val="black"/>
                </a:solidFill>
                <a:latin typeface="ＭＳ Ｐゴシック"/>
              </a:rPr>
              <a:t>・大型店にきてもらう。常総市にお金が集まるように人々が動き出すように。ココスさえもなくなってしまっています。おいしいお店。うでのいい職人の店。すばらしい誰もが行ってみたくなるような公園。ドロ水の入ってしまった田んぼを買いあげて遊水地を作る。川と川にはさまれているのですから必要なことです。駅前も整備することです。水海道も死んでしまっています。</a:t>
            </a: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・市のいきかえり。住民がとどまっていられるようにいろいろ考えてほしい。</a:t>
            </a:r>
          </a:p>
          <a:p>
            <a:pPr marL="0" lvl="0" indent="0">
              <a:spcBef>
                <a:spcPts val="0"/>
              </a:spcBef>
              <a:buNone/>
            </a:pPr>
            <a:r>
              <a:rPr lang="ja-JP" altLang="en-US" sz="1200" dirty="0">
                <a:solidFill>
                  <a:prstClr val="black"/>
                </a:solidFill>
                <a:latin typeface="ＭＳ Ｐゴシック"/>
              </a:rPr>
              <a:t>・６００人も１０００人も出ていってしまうなんておそろしい状態です。</a:t>
            </a:r>
          </a:p>
          <a:p>
            <a:pPr marL="0" lvl="0" indent="0">
              <a:spcBef>
                <a:spcPts val="0"/>
              </a:spcBef>
              <a:buNone/>
            </a:pPr>
            <a:r>
              <a:rPr lang="ja-JP" altLang="en-US" sz="1200" dirty="0">
                <a:solidFill>
                  <a:prstClr val="black"/>
                </a:solidFill>
                <a:latin typeface="ＭＳ Ｐゴシック"/>
              </a:rPr>
              <a:t>・テレビを見ていますといろいろ他の市や町では努力しています。大きな力をかりないと、現在以上にはなれません。４月には市長選がありますが行動力と、知恵と若さの（若い）ある方になっていただきたい。そのような方が現れたら応援おしみません。</a:t>
            </a:r>
          </a:p>
          <a:p>
            <a:pPr marL="0" lvl="0" indent="0">
              <a:spcBef>
                <a:spcPts val="0"/>
              </a:spcBef>
              <a:buNone/>
            </a:pPr>
            <a:r>
              <a:rPr lang="ja-JP" altLang="en-US" sz="1200" dirty="0">
                <a:solidFill>
                  <a:prstClr val="black"/>
                </a:solidFill>
                <a:latin typeface="ＭＳ Ｐゴシック"/>
              </a:rPr>
              <a:t>・野外のアナウンスはききとれません。もっと、全住民にいきわたる重要なことはどうすればいいか考えて下さい。</a:t>
            </a: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私は床上１ｍ６５</a:t>
            </a:r>
            <a:r>
              <a:rPr lang="en-US" altLang="ja-JP" sz="1200" dirty="0">
                <a:solidFill>
                  <a:prstClr val="black"/>
                </a:solidFill>
                <a:latin typeface="ＭＳ Ｐゴシック"/>
              </a:rPr>
              <a:t>cm</a:t>
            </a:r>
            <a:r>
              <a:rPr lang="ja-JP" altLang="en-US" sz="1200" dirty="0">
                <a:solidFill>
                  <a:prstClr val="black"/>
                </a:solidFill>
                <a:latin typeface="ＭＳ Ｐゴシック"/>
              </a:rPr>
              <a:t>ドロ水が入りました。皆さん水が入ったことがないから聞かれることは、何が助かったの？私は１ｍ５０</a:t>
            </a:r>
            <a:r>
              <a:rPr lang="en-US" altLang="ja-JP" sz="1200" dirty="0">
                <a:solidFill>
                  <a:prstClr val="black"/>
                </a:solidFill>
                <a:latin typeface="ＭＳ Ｐゴシック"/>
              </a:rPr>
              <a:t>cm</a:t>
            </a:r>
            <a:r>
              <a:rPr lang="ja-JP" altLang="en-US" sz="1200" dirty="0">
                <a:solidFill>
                  <a:prstClr val="black"/>
                </a:solidFill>
                <a:latin typeface="ＭＳ Ｐゴシック"/>
              </a:rPr>
              <a:t>の身長です。平屋です。何にも助かりません。水は、すき間があればどこまでも入ってくるのです。タンスの引き出しの中にでも。そっと見守ってほしい。ドロ水が入ってしまった店でも</a:t>
            </a:r>
            <a:r>
              <a:rPr lang="ja-JP" altLang="en-US" sz="1200" dirty="0" err="1">
                <a:solidFill>
                  <a:prstClr val="black"/>
                </a:solidFill>
                <a:latin typeface="ＭＳ Ｐゴシック"/>
              </a:rPr>
              <a:t>いらがらずに</a:t>
            </a:r>
            <a:r>
              <a:rPr lang="ja-JP" altLang="en-US" sz="1200" dirty="0">
                <a:solidFill>
                  <a:prstClr val="black"/>
                </a:solidFill>
                <a:latin typeface="ＭＳ Ｐゴシック"/>
              </a:rPr>
              <a:t>きてほしい。常総市は、回りの市外の方達の協力なしでは生き返れません。</a:t>
            </a:r>
            <a:endParaRPr lang="en-US" altLang="ja-JP" sz="1200" dirty="0">
              <a:solidFill>
                <a:prstClr val="black"/>
              </a:solidFill>
              <a:latin typeface="ＭＳ Ｐゴシック"/>
            </a:endParaRPr>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38</a:t>
            </a:fld>
            <a:endParaRPr kumimoji="1" lang="ja-JP" altLang="en-US"/>
          </a:p>
        </p:txBody>
      </p:sp>
    </p:spTree>
    <p:extLst>
      <p:ext uri="{BB962C8B-B14F-4D97-AF65-F5344CB8AC3E}">
        <p14:creationId xmlns:p14="http://schemas.microsoft.com/office/powerpoint/2010/main" xmlns="" val="11284398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8720" y="0"/>
            <a:ext cx="4814292"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大生</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の声</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chor="ctr">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数日、水に浸かった品々、家、何もかもダメ、涙さえ出なかった。９月１０日より避難所生活。工事中の自宅と避難先を往復しているだけ。</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大半がゴミとなってしまった現在。大切なものはなくし、すべてが不自由です。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多くのボランティアの方、ご近所の方、友人、知人、身内の者、その他いろんな方のご協力でここまでこれました。自由な生活をしているだけに、共同生活は気を使います。</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大雨と聞くとすごく不安になる。リフォームといってもすべてに手がつけられるわけもなく、残した部分が心配です。</a:t>
            </a: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９月１０日</a:t>
            </a:r>
            <a:r>
              <a:rPr lang="en-US" altLang="ja-JP" sz="1200" dirty="0">
                <a:solidFill>
                  <a:prstClr val="black"/>
                </a:solidFill>
                <a:latin typeface="ＭＳ Ｐゴシック"/>
              </a:rPr>
              <a:t>PM</a:t>
            </a:r>
            <a:r>
              <a:rPr lang="ja-JP" altLang="en-US" sz="1200" dirty="0">
                <a:solidFill>
                  <a:prstClr val="black"/>
                </a:solidFill>
                <a:latin typeface="ＭＳ Ｐゴシック"/>
              </a:rPr>
              <a:t>７：１４のエリアメールの中で「すでに一部の地域に避難指示が発令されております」とありましたが、もう少し詳しく地域を知らせてほしかった。ご近所の方の知らせがなかったら、水が出てもわからなかった。防災無線は今でも聞きにくい</a:t>
            </a:r>
            <a:r>
              <a:rPr lang="ja-JP" altLang="en-US" sz="1200" dirty="0" smtClean="0">
                <a:solidFill>
                  <a:prstClr val="black"/>
                </a:solidFill>
                <a:latin typeface="ＭＳ Ｐゴシック"/>
              </a:rPr>
              <a:t>。</a:t>
            </a:r>
            <a:endParaRPr lang="en-US" altLang="ja-JP" sz="1200" dirty="0" smtClean="0">
              <a:solidFill>
                <a:prstClr val="black"/>
              </a:solidFill>
              <a:latin typeface="ＭＳ Ｐゴシック"/>
            </a:endParaRPr>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39</a:t>
            </a:fld>
            <a:endParaRPr kumimoji="1" lang="ja-JP" altLang="en-US"/>
          </a:p>
        </p:txBody>
      </p:sp>
    </p:spTree>
    <p:extLst>
      <p:ext uri="{BB962C8B-B14F-4D97-AF65-F5344CB8AC3E}">
        <p14:creationId xmlns:p14="http://schemas.microsoft.com/office/powerpoint/2010/main" xmlns="" val="15760832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28800" y="107504"/>
            <a:ext cx="3600400" cy="864096"/>
          </a:xfrm>
        </p:spPr>
        <p:txBody>
          <a:bodyPr anchor="t">
            <a:normAutofit/>
          </a:bodyPr>
          <a:lstStyle/>
          <a:p>
            <a:r>
              <a:rPr kumimoji="1" lang="ja-JP" altLang="en-US" sz="4000" b="1" dirty="0" smtClean="0">
                <a:solidFill>
                  <a:schemeClr val="accent6"/>
                </a:solidFill>
                <a:latin typeface="HGP創英角ﾎﾟｯﾌﾟ体" panose="040B0A00000000000000" pitchFamily="50" charset="-128"/>
                <a:ea typeface="HGP創英角ﾎﾟｯﾌﾟ体" panose="040B0A00000000000000" pitchFamily="50" charset="-128"/>
              </a:rPr>
              <a:t>森下町の声</a:t>
            </a:r>
            <a:endParaRPr kumimoji="1" lang="ja-JP" altLang="en-US" sz="4000" b="1" dirty="0">
              <a:solidFill>
                <a:schemeClr val="accent6"/>
              </a:solidFill>
              <a:latin typeface="HGP創英角ﾎﾟｯﾌﾟ体" panose="040B0A00000000000000" pitchFamily="50" charset="-128"/>
              <a:ea typeface="HGP創英角ﾎﾟｯﾌﾟ体" panose="040B0A00000000000000" pitchFamily="50" charset="-128"/>
            </a:endParaRPr>
          </a:p>
        </p:txBody>
      </p:sp>
      <p:sp>
        <p:nvSpPr>
          <p:cNvPr id="3" name="コンテンツ プレースホルダー 2"/>
          <p:cNvSpPr>
            <a:spLocks noGrp="1"/>
          </p:cNvSpPr>
          <p:nvPr>
            <p:ph idx="1"/>
          </p:nvPr>
        </p:nvSpPr>
        <p:spPr>
          <a:xfrm>
            <a:off x="342900" y="971601"/>
            <a:ext cx="6172200" cy="7196618"/>
          </a:xfrm>
        </p:spPr>
        <p:txBody>
          <a:bodyPr vert="eaVert" anchor="t">
            <a:noAutofit/>
          </a:bodyPr>
          <a:lstStyle/>
          <a:p>
            <a:pPr marL="0" indent="0">
              <a:buNone/>
            </a:pPr>
            <a:r>
              <a:rPr lang="ja-JP" altLang="en-US" sz="1200" b="1" dirty="0" smtClean="0"/>
              <a:t>①</a:t>
            </a:r>
            <a:r>
              <a:rPr lang="en-US" altLang="ja-JP" sz="1200" b="1" dirty="0" smtClean="0"/>
              <a:t>9</a:t>
            </a:r>
            <a:r>
              <a:rPr lang="ja-JP" altLang="en-US" sz="1200" b="1" dirty="0" smtClean="0"/>
              <a:t>月</a:t>
            </a:r>
            <a:r>
              <a:rPr lang="en-US" altLang="ja-JP" sz="1200" b="1" dirty="0" smtClean="0"/>
              <a:t>10</a:t>
            </a:r>
            <a:r>
              <a:rPr lang="ja-JP" altLang="en-US" sz="1200" b="1" dirty="0" smtClean="0"/>
              <a:t>日から今までどうすごしてきましたか</a:t>
            </a:r>
          </a:p>
          <a:p>
            <a:pPr marL="0" indent="0">
              <a:buNone/>
            </a:pPr>
            <a:r>
              <a:rPr lang="ja-JP" altLang="en-US" sz="1200" dirty="0" smtClean="0"/>
              <a:t>私</a:t>
            </a:r>
            <a:r>
              <a:rPr lang="ja-JP" altLang="en-US" sz="1200" dirty="0"/>
              <a:t>は高齢者の一人住まいです。停電、断水、夜はみんな家にいなくなって、外は真っ暗闇、現在は家の修理で毎日職人さんが来ています</a:t>
            </a:r>
            <a:r>
              <a:rPr lang="ja-JP" altLang="en-US" sz="1200" dirty="0" smtClean="0"/>
              <a:t>。</a:t>
            </a:r>
            <a:endParaRPr lang="en-US" altLang="ja-JP" sz="1200" dirty="0" smtClean="0"/>
          </a:p>
          <a:p>
            <a:pPr marL="0" indent="0">
              <a:buNone/>
            </a:pPr>
            <a:endParaRPr kumimoji="1" lang="en-US" altLang="ja-JP" sz="1200" dirty="0"/>
          </a:p>
          <a:p>
            <a:pPr marL="0" indent="0">
              <a:buNone/>
            </a:pPr>
            <a:r>
              <a:rPr lang="ja-JP" altLang="en-US" sz="1200" b="1" dirty="0" smtClean="0"/>
              <a:t>②生活はどこがどう変わりましたか</a:t>
            </a:r>
          </a:p>
          <a:p>
            <a:pPr marL="0" indent="0">
              <a:buNone/>
            </a:pPr>
            <a:r>
              <a:rPr lang="ja-JP" altLang="en-US" sz="1200" dirty="0" smtClean="0"/>
              <a:t>家</a:t>
            </a:r>
            <a:r>
              <a:rPr lang="ja-JP" altLang="en-US" sz="1200" dirty="0"/>
              <a:t>で毎日忙しく</a:t>
            </a:r>
            <a:r>
              <a:rPr lang="en-US" altLang="ja-JP" sz="1200" dirty="0"/>
              <a:t>3</a:t>
            </a:r>
            <a:r>
              <a:rPr lang="ja-JP" altLang="en-US" sz="1200" dirty="0"/>
              <a:t>か月たったのに何も変わっていない。</a:t>
            </a:r>
          </a:p>
          <a:p>
            <a:pPr marL="0" indent="0">
              <a:buNone/>
            </a:pPr>
            <a:endParaRPr kumimoji="1" lang="en-US" altLang="ja-JP" sz="1200" dirty="0" smtClean="0"/>
          </a:p>
          <a:p>
            <a:pPr marL="0" indent="0">
              <a:buNone/>
            </a:pPr>
            <a:endParaRPr lang="en-US" altLang="ja-JP" sz="1200" dirty="0"/>
          </a:p>
          <a:p>
            <a:pPr marL="0" indent="0">
              <a:buNone/>
            </a:pPr>
            <a:r>
              <a:rPr lang="ja-JP" altLang="en-US" sz="1200" b="1" dirty="0" smtClean="0"/>
              <a:t>③うれしかったこと、つらかったことはどんなことですか</a:t>
            </a:r>
          </a:p>
          <a:p>
            <a:pPr marL="0" indent="0">
              <a:buNone/>
            </a:pPr>
            <a:r>
              <a:rPr lang="ja-JP" altLang="en-US" sz="1200" dirty="0" smtClean="0"/>
              <a:t>ボランティア</a:t>
            </a:r>
            <a:r>
              <a:rPr lang="ja-JP" altLang="en-US" sz="1200" dirty="0"/>
              <a:t>の人たちの助けでとても元気づけられました。犬を連れて避難した体育館には入れず</a:t>
            </a:r>
            <a:r>
              <a:rPr lang="en-US" altLang="ja-JP" sz="1200" dirty="0"/>
              <a:t>3</a:t>
            </a:r>
            <a:r>
              <a:rPr lang="ja-JP" altLang="en-US" sz="1200" dirty="0"/>
              <a:t>日３晩犬と校庭で座っていました。これが限界と川越の子供の家に行き初めて足をのばして寝ることができました。</a:t>
            </a:r>
          </a:p>
          <a:p>
            <a:pPr marL="0" indent="0">
              <a:buNone/>
            </a:pPr>
            <a:endParaRPr kumimoji="1" lang="en-US" altLang="ja-JP" sz="1200" b="1" dirty="0" smtClean="0"/>
          </a:p>
          <a:p>
            <a:pPr marL="0" indent="0">
              <a:buNone/>
            </a:pPr>
            <a:r>
              <a:rPr lang="ja-JP" altLang="en-US" sz="1200" b="1" dirty="0" smtClean="0"/>
              <a:t>④今回学んだことや教訓はどんなことですか</a:t>
            </a:r>
          </a:p>
          <a:p>
            <a:pPr marL="0" indent="0">
              <a:buNone/>
            </a:pPr>
            <a:r>
              <a:rPr lang="ja-JP" altLang="en-US" sz="1200" dirty="0" smtClean="0"/>
              <a:t>水害</a:t>
            </a:r>
            <a:r>
              <a:rPr lang="ja-JP" altLang="en-US" sz="1200" dirty="0"/>
              <a:t>にあって、</a:t>
            </a:r>
            <a:r>
              <a:rPr lang="en-US" altLang="ja-JP" sz="1200" dirty="0"/>
              <a:t>3.11</a:t>
            </a:r>
            <a:r>
              <a:rPr lang="ja-JP" altLang="en-US" sz="1200" dirty="0"/>
              <a:t>や広島の災害やいろいろ襲ってきました。被災者はみんな一生懸命に明日に向かって希望を持って進んでいこうと思います。</a:t>
            </a:r>
          </a:p>
          <a:p>
            <a:pPr marL="0" indent="0">
              <a:buNone/>
            </a:pPr>
            <a:endParaRPr kumimoji="1" lang="en-US" altLang="ja-JP" sz="1200" dirty="0" smtClean="0"/>
          </a:p>
          <a:p>
            <a:pPr marL="0" indent="0">
              <a:buNone/>
            </a:pPr>
            <a:r>
              <a:rPr lang="ja-JP" altLang="en-US" sz="1200" b="1" dirty="0" smtClean="0"/>
              <a:t>⑤今後のことで考えていること、悩んでいることはなんですか</a:t>
            </a:r>
          </a:p>
          <a:p>
            <a:pPr marL="0" indent="0">
              <a:buNone/>
            </a:pPr>
            <a:r>
              <a:rPr lang="ja-JP" altLang="en-US" sz="1200" dirty="0" smtClean="0"/>
              <a:t>私</a:t>
            </a:r>
            <a:r>
              <a:rPr lang="ja-JP" altLang="en-US" sz="1200" dirty="0"/>
              <a:t>は今</a:t>
            </a:r>
            <a:r>
              <a:rPr lang="en-US" altLang="ja-JP" sz="1200" dirty="0"/>
              <a:t>78</a:t>
            </a:r>
            <a:r>
              <a:rPr lang="ja-JP" altLang="en-US" sz="1200" dirty="0"/>
              <a:t>歳です。老後のためにとっておいたお金は全部家の修理にかかってしまいました。この先のことを考えるとどうしていいのかわかりません。子供達二人も近くに住んでいるので水害にあい自分のことは自分で人には迷惑はかけられません。</a:t>
            </a:r>
          </a:p>
          <a:p>
            <a:pPr marL="0" indent="0">
              <a:buNone/>
            </a:pPr>
            <a:endParaRPr lang="en-US" altLang="ja-JP" sz="1200" dirty="0" smtClean="0"/>
          </a:p>
          <a:p>
            <a:pPr marL="0" indent="0">
              <a:buNone/>
            </a:pPr>
            <a:r>
              <a:rPr lang="ja-JP" altLang="en-US" sz="1200" b="1" dirty="0" smtClean="0"/>
              <a:t>⑥まちやくらしの再生、復興で必要なことはなんだと思いますか</a:t>
            </a:r>
          </a:p>
          <a:p>
            <a:pPr marL="0" indent="0">
              <a:buNone/>
            </a:pPr>
            <a:r>
              <a:rPr lang="ja-JP" altLang="en-US" sz="1200" dirty="0" smtClean="0"/>
              <a:t>若い</a:t>
            </a:r>
            <a:r>
              <a:rPr lang="ja-JP" altLang="en-US" sz="1200" dirty="0"/>
              <a:t>人たちが常総市から他の市町に出ていくのを聞くととてもさびしいです。つくば市</a:t>
            </a:r>
            <a:r>
              <a:rPr lang="ja-JP" altLang="en-US" sz="1200" dirty="0" smtClean="0"/>
              <a:t>ばかり発展</a:t>
            </a:r>
            <a:r>
              <a:rPr lang="ja-JP" altLang="en-US" sz="1200" dirty="0"/>
              <a:t>して、少しはじょうそうしにも国の大事な機関を作ってほしいです。</a:t>
            </a:r>
          </a:p>
          <a:p>
            <a:pPr marL="0" indent="0">
              <a:buNone/>
            </a:pPr>
            <a:endParaRPr lang="en-US" altLang="ja-JP" sz="1200" b="1" dirty="0" smtClean="0"/>
          </a:p>
          <a:p>
            <a:pPr marL="0" indent="0">
              <a:buNone/>
            </a:pPr>
            <a:r>
              <a:rPr lang="ja-JP" altLang="en-US" sz="1200" b="1" dirty="0" smtClean="0"/>
              <a:t>⑦行政に望むことはなんですか</a:t>
            </a:r>
          </a:p>
          <a:p>
            <a:pPr marL="0" indent="0">
              <a:buNone/>
            </a:pPr>
            <a:r>
              <a:rPr lang="ja-JP" altLang="en-US" sz="1200" dirty="0" smtClean="0"/>
              <a:t>私達</a:t>
            </a:r>
            <a:r>
              <a:rPr lang="ja-JP" altLang="en-US" sz="1200" dirty="0"/>
              <a:t>はいままできまった税金をはらうため一生けんめい働いてきました。これからは安心して生きていけるようにしてほしいです。</a:t>
            </a:r>
          </a:p>
          <a:p>
            <a:pPr marL="0" indent="0">
              <a:buNone/>
            </a:pPr>
            <a:endParaRPr kumimoji="1" lang="ja-JP" altLang="en-US" sz="1200"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4</a:t>
            </a:fld>
            <a:endParaRPr kumimoji="1" lang="ja-JP" altLang="en-US"/>
          </a:p>
        </p:txBody>
      </p:sp>
    </p:spTree>
    <p:extLst>
      <p:ext uri="{BB962C8B-B14F-4D97-AF65-F5344CB8AC3E}">
        <p14:creationId xmlns:p14="http://schemas.microsoft.com/office/powerpoint/2010/main" xmlns="" val="39254772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8720" y="0"/>
            <a:ext cx="4814292" cy="1109472"/>
          </a:xfrm>
        </p:spPr>
        <p:txBody>
          <a:bodyPr>
            <a:normAutofit/>
          </a:bodyPr>
          <a:lstStyle/>
          <a:p>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五箇の声</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chor="ctr">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１１月末まで石下総合体育館</a:t>
            </a:r>
          </a:p>
          <a:p>
            <a:pPr marL="0" lvl="0" indent="0">
              <a:spcBef>
                <a:spcPts val="0"/>
              </a:spcBef>
              <a:buNone/>
            </a:pPr>
            <a:r>
              <a:rPr lang="ja-JP" altLang="en-US" sz="1200" dirty="0">
                <a:solidFill>
                  <a:prstClr val="black"/>
                </a:solidFill>
                <a:latin typeface="ＭＳ Ｐゴシック"/>
              </a:rPr>
              <a:t>１２月１日より２５日までスカイホテル</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勤務先の被災で現在は失職（再開未定）</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皆さんからの支援・励まし</a:t>
            </a:r>
          </a:p>
          <a:p>
            <a:pPr marL="0" lvl="0" indent="0">
              <a:spcBef>
                <a:spcPts val="0"/>
              </a:spcBef>
              <a:buNone/>
            </a:pPr>
            <a:r>
              <a:rPr lang="ja-JP" altLang="en-US" sz="1200" dirty="0">
                <a:solidFill>
                  <a:prstClr val="black"/>
                </a:solidFill>
                <a:latin typeface="ＭＳ Ｐゴシック"/>
              </a:rPr>
              <a:t>第一次避難所での生活</a:t>
            </a:r>
            <a:r>
              <a:rPr lang="en-US" altLang="ja-JP" sz="1200" dirty="0">
                <a:solidFill>
                  <a:prstClr val="black"/>
                </a:solidFill>
                <a:latin typeface="ＭＳ Ｐゴシック"/>
              </a:rPr>
              <a:t>(</a:t>
            </a:r>
            <a:r>
              <a:rPr lang="ja-JP" altLang="en-US" sz="1200" dirty="0">
                <a:solidFill>
                  <a:prstClr val="black"/>
                </a:solidFill>
                <a:latin typeface="ＭＳ Ｐゴシック"/>
              </a:rPr>
              <a:t>環境、プライバシー）</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３０年前の小貝川決壊の時の記憶経験が逆に判断を遅らせてしまった。その時の判断は冷静に行うべき。</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農業の再建（機械・設備）の金銭的負担</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みんなの前向きな姿勢、行政の支援</a:t>
            </a: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財政的な支援も継続して頂けたらと思うが、まだ被害を受けた道路・建造物等の復旧</a:t>
            </a: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この様な被害はまれだと思います。川の近くにお住いの方はいつ自分たちが被害者になるかわからないので日頃から防災という意識は持っていたほうが良いと思う。川以外でも災害が発生する可能性は少なからずあると思います。被害地・被災者のことを忘れないでください。</a:t>
            </a:r>
            <a:endParaRPr lang="en-US" altLang="ja-JP" sz="1200" dirty="0">
              <a:solidFill>
                <a:prstClr val="black"/>
              </a:solidFill>
              <a:latin typeface="ＭＳ Ｐゴシック"/>
            </a:endParaRPr>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40</a:t>
            </a:fld>
            <a:endParaRPr kumimoji="1" lang="ja-JP" altLang="en-US"/>
          </a:p>
        </p:txBody>
      </p:sp>
    </p:spTree>
    <p:extLst>
      <p:ext uri="{BB962C8B-B14F-4D97-AF65-F5344CB8AC3E}">
        <p14:creationId xmlns:p14="http://schemas.microsoft.com/office/powerpoint/2010/main" xmlns="" val="34368756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949"/>
            <a:ext cx="6858000" cy="1109667"/>
          </a:xfrm>
        </p:spPr>
        <p:txBody>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五箇</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a:t>
            </a:r>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声</a:t>
            </a:r>
            <a:endParaRPr kumimoji="1" lang="ja-JP" altLang="en-US" dirty="0"/>
          </a:p>
        </p:txBody>
      </p:sp>
      <p:sp>
        <p:nvSpPr>
          <p:cNvPr id="3" name="コンテンツ プレースホルダー 2"/>
          <p:cNvSpPr>
            <a:spLocks noGrp="1"/>
          </p:cNvSpPr>
          <p:nvPr>
            <p:ph idx="1"/>
          </p:nvPr>
        </p:nvSpPr>
        <p:spPr>
          <a:xfrm>
            <a:off x="342900" y="1115616"/>
            <a:ext cx="6172200" cy="7704856"/>
          </a:xfrm>
        </p:spPr>
        <p:txBody>
          <a:bodyPr vert="eaVert">
            <a:normAutofit fontScale="92500" lnSpcReduction="10000"/>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日から今までどうすごしてきましたか</a:t>
            </a:r>
          </a:p>
          <a:p>
            <a:pPr marL="0" lvl="0" indent="0">
              <a:spcBef>
                <a:spcPts val="0"/>
              </a:spcBef>
              <a:buNone/>
            </a:pPr>
            <a:r>
              <a:rPr lang="ja-JP" altLang="en-US" sz="1200" dirty="0">
                <a:solidFill>
                  <a:prstClr val="black"/>
                </a:solidFill>
                <a:latin typeface="ＭＳ Ｐゴシック"/>
              </a:rPr>
              <a:t>県営住宅に入居するまでは大変でした。一人暮らしの年寄りなので、ヘリで救助していただいて一晩、次の日親類の家に</a:t>
            </a:r>
            <a:r>
              <a:rPr lang="en-US" altLang="ja-JP" sz="1200" dirty="0">
                <a:solidFill>
                  <a:prstClr val="black"/>
                </a:solidFill>
                <a:latin typeface="ＭＳ Ｐゴシック"/>
              </a:rPr>
              <a:t>15</a:t>
            </a:r>
            <a:r>
              <a:rPr lang="ja-JP" altLang="en-US" sz="1200" dirty="0">
                <a:solidFill>
                  <a:prstClr val="black"/>
                </a:solidFill>
                <a:latin typeface="ＭＳ Ｐゴシック"/>
              </a:rPr>
              <a:t>日、それから自家に</a:t>
            </a:r>
            <a:r>
              <a:rPr lang="en-US" altLang="ja-JP" sz="1200" dirty="0">
                <a:solidFill>
                  <a:prstClr val="black"/>
                </a:solidFill>
                <a:latin typeface="ＭＳ Ｐゴシック"/>
              </a:rPr>
              <a:t>50</a:t>
            </a:r>
            <a:r>
              <a:rPr lang="ja-JP" altLang="en-US" sz="1200" dirty="0">
                <a:solidFill>
                  <a:prstClr val="black"/>
                </a:solidFill>
                <a:latin typeface="ＭＳ Ｐゴシック"/>
              </a:rPr>
              <a:t>日、その間連絡も取れずとても不安でした。でも姪夫婦がよく面倒を見てくれましたので、早いうちに公務員住宅に入ることができました。誰にもやってもらわない人たちがたくさんいる事に心が痛みます。このような時こそ福祉、行政、もう少し気を配ってほしかったと思います。今でも週一回は来てくれますし病院の送迎もしてくれます。ありがたいで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②生活はどこがどう変わりましたか</a:t>
            </a:r>
          </a:p>
          <a:p>
            <a:pPr marL="0" lvl="0" indent="0">
              <a:spcBef>
                <a:spcPts val="0"/>
              </a:spcBef>
              <a:buNone/>
            </a:pPr>
            <a:r>
              <a:rPr lang="ja-JP" altLang="en-US" sz="1200" dirty="0">
                <a:solidFill>
                  <a:prstClr val="black"/>
                </a:solidFill>
                <a:latin typeface="ＭＳ Ｐゴシック"/>
              </a:rPr>
              <a:t>今までと変わりませんが、夕方は淋しくてパニックになっていても、朝のラジオ体操の時間が来るのが待ち遠しいです。自分の体ですので、</a:t>
            </a:r>
            <a:r>
              <a:rPr lang="en-US" altLang="ja-JP" sz="1200" dirty="0">
                <a:solidFill>
                  <a:prstClr val="black"/>
                </a:solidFill>
                <a:latin typeface="ＭＳ Ｐゴシック"/>
              </a:rPr>
              <a:t>1</a:t>
            </a:r>
            <a:r>
              <a:rPr lang="ja-JP" altLang="en-US" sz="1200" dirty="0">
                <a:solidFill>
                  <a:prstClr val="black"/>
                </a:solidFill>
                <a:latin typeface="ＭＳ Ｐゴシック"/>
              </a:rPr>
              <a:t>日も長く続けたいと思っています。今年</a:t>
            </a:r>
            <a:r>
              <a:rPr lang="en-US" altLang="ja-JP" sz="1200" dirty="0">
                <a:solidFill>
                  <a:prstClr val="black"/>
                </a:solidFill>
                <a:latin typeface="ＭＳ Ｐゴシック"/>
              </a:rPr>
              <a:t>1</a:t>
            </a:r>
            <a:r>
              <a:rPr lang="ja-JP" altLang="en-US" sz="1200" dirty="0">
                <a:solidFill>
                  <a:prstClr val="black"/>
                </a:solidFill>
                <a:latin typeface="ＭＳ Ｐゴシック"/>
              </a:rPr>
              <a:t>月</a:t>
            </a:r>
            <a:r>
              <a:rPr lang="en-US" altLang="ja-JP" sz="1200" dirty="0">
                <a:solidFill>
                  <a:prstClr val="black"/>
                </a:solidFill>
                <a:latin typeface="ＭＳ Ｐゴシック"/>
              </a:rPr>
              <a:t>29</a:t>
            </a:r>
            <a:r>
              <a:rPr lang="ja-JP" altLang="en-US" sz="1200" dirty="0">
                <a:solidFill>
                  <a:prstClr val="black"/>
                </a:solidFill>
                <a:latin typeface="ＭＳ Ｐゴシック"/>
              </a:rPr>
              <a:t>日は満</a:t>
            </a:r>
            <a:r>
              <a:rPr lang="en-US" altLang="ja-JP" sz="1200" dirty="0">
                <a:solidFill>
                  <a:prstClr val="black"/>
                </a:solidFill>
                <a:latin typeface="ＭＳ Ｐゴシック"/>
              </a:rPr>
              <a:t>81</a:t>
            </a:r>
            <a:r>
              <a:rPr lang="ja-JP" altLang="en-US" sz="1200" dirty="0">
                <a:solidFill>
                  <a:prstClr val="black"/>
                </a:solidFill>
                <a:latin typeface="ＭＳ Ｐゴシック"/>
              </a:rPr>
              <a:t>歳になりますが残りの人生おだやかに暮らしていけたらとそう願うばかりです。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嬉しかったことは</a:t>
            </a:r>
            <a:r>
              <a:rPr lang="en-US" altLang="ja-JP" sz="1200" dirty="0">
                <a:solidFill>
                  <a:prstClr val="black"/>
                </a:solidFill>
                <a:latin typeface="ＭＳ Ｐゴシック"/>
              </a:rPr>
              <a:t>4</a:t>
            </a:r>
            <a:r>
              <a:rPr lang="ja-JP" altLang="en-US" sz="1200" dirty="0">
                <a:solidFill>
                  <a:prstClr val="black"/>
                </a:solidFill>
                <a:latin typeface="ＭＳ Ｐゴシック"/>
              </a:rPr>
              <a:t>か月たった</a:t>
            </a:r>
            <a:r>
              <a:rPr lang="en-US" altLang="ja-JP" sz="1200" dirty="0">
                <a:solidFill>
                  <a:prstClr val="black"/>
                </a:solidFill>
                <a:latin typeface="ＭＳ Ｐゴシック"/>
              </a:rPr>
              <a:t>12</a:t>
            </a:r>
            <a:r>
              <a:rPr lang="ja-JP" altLang="en-US" sz="1200" dirty="0">
                <a:solidFill>
                  <a:prstClr val="black"/>
                </a:solidFill>
                <a:latin typeface="ＭＳ Ｐゴシック"/>
              </a:rPr>
              <a:t>月</a:t>
            </a:r>
            <a:r>
              <a:rPr lang="en-US" altLang="ja-JP" sz="1200" dirty="0">
                <a:solidFill>
                  <a:prstClr val="black"/>
                </a:solidFill>
                <a:latin typeface="ＭＳ Ｐゴシック"/>
              </a:rPr>
              <a:t>30</a:t>
            </a:r>
            <a:r>
              <a:rPr lang="ja-JP" altLang="en-US" sz="1200" dirty="0">
                <a:solidFill>
                  <a:prstClr val="black"/>
                </a:solidFill>
                <a:latin typeface="ＭＳ Ｐゴシック"/>
              </a:rPr>
              <a:t>日ジュントスさんから初めて支援の品物をいただいたことです。ありがとうございました。つらかったことは年寄りの一人暮らし寂しく悲しい事です。今まで自分で作って食べていた家庭菜園全部水害にあってしまったことです。これからは全部買って食べないといけないと思うと、はたして年金だけでは無理だと思いますのでその事を思うとつらいです。</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④今回学んだことや教訓はどんなことですか</a:t>
            </a:r>
            <a:endParaRPr lang="en-US" altLang="ja-JP"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まさか自分がと思った事。テレビを見ていて教わった事、タオルと懐中電気を持って出た事、夕方</a:t>
            </a:r>
            <a:r>
              <a:rPr lang="en-US" altLang="ja-JP" sz="1200" dirty="0">
                <a:solidFill>
                  <a:prstClr val="black"/>
                </a:solidFill>
                <a:latin typeface="ＭＳ Ｐゴシック"/>
              </a:rPr>
              <a:t>5</a:t>
            </a:r>
            <a:r>
              <a:rPr lang="ja-JP" altLang="en-US" sz="1200" dirty="0">
                <a:solidFill>
                  <a:prstClr val="black"/>
                </a:solidFill>
                <a:latin typeface="ＭＳ Ｐゴシック"/>
              </a:rPr>
              <a:t>時半頃だったので暗くなって来た時タオルと懐中電気を振って助けられた事です。</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何人かで暮らせる家がいいですね。体の動くうちは家庭菜園でもやって、自給自足で新鮮なものを食べたいですね。</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⑥まちやくらしの再生、復興で必要なことはなんだと思いますか</a:t>
            </a:r>
          </a:p>
          <a:p>
            <a:pPr marL="0" lvl="0" indent="0">
              <a:spcBef>
                <a:spcPts val="0"/>
              </a:spcBef>
              <a:buNone/>
            </a:pPr>
            <a:r>
              <a:rPr lang="ja-JP" altLang="en-US" sz="1200" dirty="0">
                <a:solidFill>
                  <a:prstClr val="black"/>
                </a:solidFill>
                <a:latin typeface="ＭＳ Ｐゴシック"/>
              </a:rPr>
              <a:t>皆さんと思いやりをもってこれからを過ごせたらいいと思います。</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⑦行政に望むことはなんです</a:t>
            </a:r>
            <a:r>
              <a:rPr lang="ja-JP" altLang="en-US" sz="1200" b="1" dirty="0" smtClean="0">
                <a:solidFill>
                  <a:prstClr val="black"/>
                </a:solidFill>
                <a:latin typeface="ＭＳ Ｐゴシック"/>
              </a:rPr>
              <a:t>か</a:t>
            </a:r>
            <a:endParaRPr lang="en-US" altLang="ja-JP" sz="1200" dirty="0">
              <a:solidFill>
                <a:prstClr val="black"/>
              </a:solidFill>
              <a:latin typeface="ＭＳ Ｐゴシック"/>
            </a:endParaRPr>
          </a:p>
          <a:p>
            <a:pPr marL="0" lvl="0" indent="0">
              <a:spcBef>
                <a:spcPts val="0"/>
              </a:spcBef>
              <a:buNone/>
            </a:pPr>
            <a:r>
              <a:rPr lang="en-US" altLang="ja-JP" sz="1200" dirty="0">
                <a:solidFill>
                  <a:prstClr val="black"/>
                </a:solidFill>
                <a:latin typeface="ＭＳ Ｐゴシック"/>
              </a:rPr>
              <a:t>1</a:t>
            </a:r>
            <a:r>
              <a:rPr lang="ja-JP" altLang="en-US" sz="1200" dirty="0">
                <a:solidFill>
                  <a:prstClr val="black"/>
                </a:solidFill>
                <a:latin typeface="ＭＳ Ｐゴシック"/>
              </a:rPr>
              <a:t>日も早く年寄達を市内に迎えてください。お願いします。そうは言っても役所の方も大変ですね。でもなるべく早くお願いしたいです。こんなにさみしく、さみしく、時々パニックになる事もたびたびです。</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endParaRPr lang="en-US" altLang="ja-JP"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市外の人達、皆さん、とてもやさしくしてくださったことに感謝です。有難うございました。</a:t>
            </a:r>
          </a:p>
          <a:p>
            <a:pPr marL="0" lvl="0" indent="0">
              <a:spcBef>
                <a:spcPts val="0"/>
              </a:spcBef>
              <a:buNone/>
            </a:pPr>
            <a:endParaRPr lang="en-US" altLang="ja-JP" sz="1200"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41</a:t>
            </a:fld>
            <a:endParaRPr kumimoji="1" lang="ja-JP" altLang="en-US"/>
          </a:p>
        </p:txBody>
      </p:sp>
    </p:spTree>
    <p:extLst>
      <p:ext uri="{BB962C8B-B14F-4D97-AF65-F5344CB8AC3E}">
        <p14:creationId xmlns:p14="http://schemas.microsoft.com/office/powerpoint/2010/main" xmlns="" val="34415992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6858000" cy="1115616"/>
          </a:xfrm>
        </p:spPr>
        <p:txBody>
          <a:bodyPr>
            <a:normAutofit/>
          </a:bodyPr>
          <a:lstStyle/>
          <a:p>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五箇の声</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ormAutofit fontScale="92500" lnSpcReduction="10000"/>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smtClean="0">
                <a:solidFill>
                  <a:prstClr val="black"/>
                </a:solidFill>
                <a:latin typeface="ＭＳ Ｐゴシック"/>
              </a:rPr>
              <a:t>９月</a:t>
            </a:r>
            <a:r>
              <a:rPr lang="ja-JP" altLang="en-US" sz="1200" dirty="0">
                <a:solidFill>
                  <a:prstClr val="black"/>
                </a:solidFill>
                <a:latin typeface="ＭＳ Ｐゴシック"/>
              </a:rPr>
              <a:t>１０日あっという間に水が来て大切な物をと思い自分の物は衣類を含め殆ど２階にあげる事が出来ませんでした。２時間くらいまってヘリで救出されたのは暗くなってからでした。石下総合体育館に役３ヶ月お世話になって１２月８日修理完了していない自宅に戻りました。皆様方に助けられて今があります。ジュントスさんから電気毛布届けていただいて本当にうれしくありがたいです。感謝です。</a:t>
            </a:r>
            <a:r>
              <a:rPr lang="en-US" altLang="ja-JP" sz="1200" dirty="0">
                <a:solidFill>
                  <a:prstClr val="black"/>
                </a:solidFill>
                <a:latin typeface="ＭＳ Ｐゴシック"/>
              </a:rPr>
              <a:t>"</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一昨日（１２</a:t>
            </a:r>
            <a:r>
              <a:rPr lang="en-US" altLang="ja-JP" sz="1200" dirty="0">
                <a:solidFill>
                  <a:prstClr val="black"/>
                </a:solidFill>
                <a:latin typeface="ＭＳ Ｐゴシック"/>
              </a:rPr>
              <a:t>/</a:t>
            </a:r>
            <a:r>
              <a:rPr lang="ja-JP" altLang="en-US" sz="1200" dirty="0">
                <a:solidFill>
                  <a:prstClr val="black"/>
                </a:solidFill>
                <a:latin typeface="ＭＳ Ｐゴシック"/>
              </a:rPr>
              <a:t>１２）炊飯ジャーを買ってきました。まずご飯炊きからだと思って。キッチンはまだまだ。今２階で寝起きしています。１階部分の修理は２月中にできればよい方だと思っています。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大事な写真が水に浸かりながら半分ぐらい残りました。よかったです。ネコ達も全部無事でした。犬が２匹のうち１匹おぼれて死んでしまいました。自分の小屋に戻って死んでいたことを思うととてもつらいです。屋敷に葬りました。チョビ（大きい犬でした）を忘れない。</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助け合いのすばらしさを身をもってうれし</a:t>
            </a:r>
            <a:r>
              <a:rPr lang="ja-JP" altLang="en-US" sz="1200" dirty="0" err="1">
                <a:solidFill>
                  <a:prstClr val="black"/>
                </a:solidFill>
                <a:latin typeface="ＭＳ Ｐゴシック"/>
              </a:rPr>
              <a:t>いく思いました</a:t>
            </a:r>
            <a:r>
              <a:rPr lang="ja-JP" altLang="en-US" sz="1200" dirty="0">
                <a:solidFill>
                  <a:prstClr val="black"/>
                </a:solidFill>
                <a:latin typeface="ＭＳ Ｐゴシック"/>
              </a:rPr>
              <a:t>。皆さん輝いていました。本当にありがとうございました。</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１２月８日に自宅に戻りました。風呂、レンジ、冷蔵庫、２階にトイレがありましたので、何とかあと炊飯器を購入しました。炊き込みご飯を作ったり工夫して食事をしています。風邪もひかず頑張っています。皆様のお助けをいただいてありがたく思っています。１階部分は今のところ手付かずです。この冬は頑張るのみと思っています。少しづつでも前に進むことが今は大事なことなのだなと思っています。待てば桜の花も咲きま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活気あるまち・くらし望むところですが、具体的に何かわかりません。</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いろいろと助けて頂いてうれしく思って居ります。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災害にあわれなかった人達から他人事と思ってほしくないです。</a:t>
            </a:r>
          </a:p>
          <a:p>
            <a:pPr marL="0" lvl="0" indent="0">
              <a:spcBef>
                <a:spcPts val="0"/>
              </a:spcBef>
              <a:buNone/>
            </a:pPr>
            <a:endParaRPr lang="en-US" altLang="ja-JP" sz="1200"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42</a:t>
            </a:fld>
            <a:endParaRPr kumimoji="1" lang="ja-JP" altLang="en-US"/>
          </a:p>
        </p:txBody>
      </p:sp>
    </p:spTree>
    <p:extLst>
      <p:ext uri="{BB962C8B-B14F-4D97-AF65-F5344CB8AC3E}">
        <p14:creationId xmlns:p14="http://schemas.microsoft.com/office/powerpoint/2010/main" xmlns="" val="26278370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6858000" cy="1115616"/>
          </a:xfrm>
        </p:spPr>
        <p:txBody>
          <a:bodyPr/>
          <a:lstStyle/>
          <a:p>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五箇の</a:t>
            </a:r>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声</a:t>
            </a:r>
            <a:endParaRPr kumimoji="1" lang="ja-JP" altLang="en-US" dirty="0"/>
          </a:p>
        </p:txBody>
      </p:sp>
      <p:sp>
        <p:nvSpPr>
          <p:cNvPr id="3" name="コンテンツ プレースホルダー 2"/>
          <p:cNvSpPr>
            <a:spLocks noGrp="1"/>
          </p:cNvSpPr>
          <p:nvPr>
            <p:ph idx="1"/>
          </p:nvPr>
        </p:nvSpPr>
        <p:spPr>
          <a:xfrm>
            <a:off x="342900" y="971600"/>
            <a:ext cx="6172200" cy="7196621"/>
          </a:xfrm>
        </p:spPr>
        <p:txBody>
          <a:bodyPr vert="eaVert">
            <a:normAutofit lnSpcReduction="10000"/>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日から今までどうすごしてきましたか</a:t>
            </a:r>
          </a:p>
          <a:p>
            <a:pPr marL="0" lvl="0" indent="0">
              <a:spcBef>
                <a:spcPts val="0"/>
              </a:spcBef>
              <a:buNone/>
            </a:pPr>
            <a:r>
              <a:rPr lang="ja-JP" altLang="en-US" sz="1200" dirty="0">
                <a:solidFill>
                  <a:prstClr val="black"/>
                </a:solidFill>
                <a:latin typeface="ＭＳ Ｐゴシック"/>
              </a:rPr>
              <a:t>９月１０日から１２月８日迄、石下総合体育館でお世話になりました。皆々様のお蔭で無事過ごさせていただきました。本当に感謝いたして居ります。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②生活はどこがどう変わりましたか</a:t>
            </a:r>
          </a:p>
          <a:p>
            <a:pPr marL="0" lvl="0" indent="0">
              <a:spcBef>
                <a:spcPts val="0"/>
              </a:spcBef>
              <a:buNone/>
            </a:pPr>
            <a:r>
              <a:rPr lang="ja-JP" altLang="en-US" sz="1200" dirty="0">
                <a:solidFill>
                  <a:prstClr val="black"/>
                </a:solidFill>
                <a:latin typeface="ＭＳ Ｐゴシック"/>
              </a:rPr>
              <a:t>普通に生活していた身のまわりの物、家財道具、生活用品殆どが水につかり捨てざるを得ませんでした。とてもつらいです。でもあきらめる事にしました。そうしないと前に進めないと思ったからです。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皆様の好意がとてもうれしかったです。失った物が戻ってこないと思ったこと。１０才の犬を水で失ったこと。家の近くに葬りました。今は１日に１回は声をかけています。</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④今回学んだことや教訓はどんなことですか</a:t>
            </a:r>
            <a:endParaRPr lang="en-US" altLang="ja-JP"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ジュントスさんにこのように助けていただいて心の暖かい人達の好意を受けてありがたいと感謝です。若い人達に良くしていただいて私も若かったらと思いました。ＮＰＯについて知る事が出来ました。</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今後の事、悩まず前に進むこと。桜の花の咲く頃が待ち遠しいかぎりです。</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⑥まちやくらしの再生、復興で必要なことはなんだと思いますか</a:t>
            </a:r>
          </a:p>
          <a:p>
            <a:pPr marL="0" lvl="0" indent="0">
              <a:spcBef>
                <a:spcPts val="0"/>
              </a:spcBef>
              <a:buNone/>
            </a:pPr>
            <a:r>
              <a:rPr lang="ja-JP" altLang="en-US" sz="1200" dirty="0">
                <a:solidFill>
                  <a:prstClr val="black"/>
                </a:solidFill>
                <a:latin typeface="ＭＳ Ｐゴシック"/>
              </a:rPr>
              <a:t>１人１人が心を明るく持って前に進んで行くことが活気のある町になる原動力と思っています。</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⑦行政に望むことはなんですか</a:t>
            </a:r>
            <a:endParaRPr lang="en-US" altLang="ja-JP"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此の度の災害を受けた市民に思いやりのある行政をお願いしたいです。</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自然災害はいつ起こるか解りません。他人事と思わずお願いいたします。</a:t>
            </a:r>
          </a:p>
          <a:p>
            <a:pPr marL="0" lvl="0" indent="0">
              <a:spcBef>
                <a:spcPts val="0"/>
              </a:spcBef>
              <a:buNone/>
            </a:pPr>
            <a:endParaRPr lang="en-US" altLang="ja-JP" sz="1200" b="1"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43</a:t>
            </a:fld>
            <a:endParaRPr kumimoji="1" lang="ja-JP" altLang="en-US"/>
          </a:p>
        </p:txBody>
      </p:sp>
    </p:spTree>
    <p:extLst>
      <p:ext uri="{BB962C8B-B14F-4D97-AF65-F5344CB8AC3E}">
        <p14:creationId xmlns:p14="http://schemas.microsoft.com/office/powerpoint/2010/main" xmlns="" val="263382310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8720" y="0"/>
            <a:ext cx="4814292" cy="1109472"/>
          </a:xfrm>
        </p:spPr>
        <p:txBody>
          <a:bodyPr>
            <a:normAutofit/>
          </a:bodyPr>
          <a:lstStyle/>
          <a:p>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五箇の声</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ormAutofit fontScale="92500" lnSpcReduction="10000"/>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避難所と自宅を雨の日以外、毎日毎日往復して家の中の片付けと家のまわりのガレキなどの片付けをしていました。私、何をしているんだろうとふと手を止め、悲しい毎日を送ってきました。東北の被災者の気持ちが少しわかったような気がする。夜は、</a:t>
            </a:r>
            <a:r>
              <a:rPr lang="en-US" altLang="ja-JP" sz="1200" dirty="0">
                <a:solidFill>
                  <a:prstClr val="black"/>
                </a:solidFill>
                <a:latin typeface="ＭＳ Ｐゴシック"/>
              </a:rPr>
              <a:t>TV</a:t>
            </a:r>
            <a:r>
              <a:rPr lang="ja-JP" altLang="en-US" sz="1200" dirty="0">
                <a:solidFill>
                  <a:prstClr val="black"/>
                </a:solidFill>
                <a:latin typeface="ＭＳ Ｐゴシック"/>
              </a:rPr>
              <a:t>を見ることもなく、日記をつけていました。</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今までも質素な生活をしてきましたが、買い物等さらに本当に必要な物であるかどうか考えながら買い物をするようになった。「もったいない」という気持ちが非常に強く、すててある品物がまだ使えるかどうかよく見て、拾おうとする気持ちが働くのが自分でも嫌いだ。何しろ水害ですべてをすててしまったのだから。</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en-US" altLang="ja-JP" sz="1200" dirty="0">
                <a:solidFill>
                  <a:prstClr val="black"/>
                </a:solidFill>
                <a:latin typeface="ＭＳ Ｐゴシック"/>
              </a:rPr>
              <a:t>TV</a:t>
            </a:r>
            <a:r>
              <a:rPr lang="ja-JP" altLang="en-US" sz="1200" dirty="0">
                <a:solidFill>
                  <a:prstClr val="black"/>
                </a:solidFill>
                <a:latin typeface="ＭＳ Ｐゴシック"/>
              </a:rPr>
              <a:t>に映った私に水戸の知り合いが「おいしい物でも食べて」と見舞金を送ってきてくれたこと。この水害が無かったら、会うはずの無い人達、大勢の人達に会えたこと。沢山のボランティアさんに親切にしてもらったこと。辛かった事は、毎日の片付けでほこりを吸ったせいかどうかわからないが、声が変わってしまった事。買物に行ったときに私は被災者、まわりは普通の生活をしている人と区別してしまい、私たちはいちばん不幸者であると思い込んでしまう自分が嫌いになってしまった。父親の形見の自動車、父親と映った写真を水没、すてざるを得なかったこと。</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川が越水したり決壊したら命がなくなると思えという事。防災無線の内容をよく聞いて確認する。ラジオを聴く。缶詰や水を用意しておく。被災したら親類宅ではなく避難所にお世話になる。</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これから先普通の暮らしができるかどうか。お金がこれから先、続くかどうか。マイナスからの出発だ。</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人と人とのたすけあい</a:t>
            </a:r>
          </a:p>
          <a:p>
            <a:pPr marL="0" lvl="0" indent="0">
              <a:spcBef>
                <a:spcPts val="0"/>
              </a:spcBef>
              <a:buNone/>
            </a:pPr>
            <a:r>
              <a:rPr lang="ja-JP" altLang="en-US" sz="1200" dirty="0">
                <a:solidFill>
                  <a:prstClr val="black"/>
                </a:solidFill>
                <a:latin typeface="ＭＳ Ｐゴシック"/>
              </a:rPr>
              <a:t>みんなの団結力</a:t>
            </a: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あきれて何も期待することはない。ただひとつ、市の名前を変えてほしい。</a:t>
            </a:r>
          </a:p>
          <a:p>
            <a:pPr marL="0" lvl="0" indent="0">
              <a:spcBef>
                <a:spcPts val="0"/>
              </a:spcBef>
              <a:buNone/>
            </a:pPr>
            <a:r>
              <a:rPr lang="ja-JP" altLang="en-US" sz="1200" dirty="0">
                <a:solidFill>
                  <a:prstClr val="black"/>
                </a:solidFill>
                <a:latin typeface="ＭＳ Ｐゴシック"/>
              </a:rPr>
              <a:t>自分の事しか考えていない。国民・市民の事など考えていない。</a:t>
            </a: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募金や救援物資等いろんな面で助けて下さった皆さんに心の底から「ありがとう」といいたいです。手編みのマフラーや靴下、自分の気に入った洋服をクリーニングに出して差し出してくれた方々、大企業からの毛布、パジャマ、下着類、タオル、歯ブラシ、本当にありがとう。またお弁当、おにぎり、パン、沢山ありがとうございました。今日まで生きてこられました。</a:t>
            </a:r>
            <a:endParaRPr lang="en-US" altLang="ja-JP" sz="1200"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44</a:t>
            </a:fld>
            <a:endParaRPr kumimoji="1" lang="ja-JP" altLang="en-US"/>
          </a:p>
        </p:txBody>
      </p:sp>
    </p:spTree>
    <p:extLst>
      <p:ext uri="{BB962C8B-B14F-4D97-AF65-F5344CB8AC3E}">
        <p14:creationId xmlns:p14="http://schemas.microsoft.com/office/powerpoint/2010/main" xmlns="" val="26709870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8720" y="0"/>
            <a:ext cx="4814292" cy="1109472"/>
          </a:xfrm>
        </p:spPr>
        <p:txBody>
          <a:bodyPr>
            <a:normAutofit/>
          </a:bodyPr>
          <a:lstStyle/>
          <a:p>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三妻の声</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運動公園の体育館に避難をし、その後身内の家に行きました。身内の家には</a:t>
            </a:r>
            <a:r>
              <a:rPr lang="en-US" altLang="ja-JP" sz="1200" dirty="0">
                <a:solidFill>
                  <a:prstClr val="black"/>
                </a:solidFill>
                <a:latin typeface="ＭＳ Ｐゴシック"/>
              </a:rPr>
              <a:t>2</a:t>
            </a:r>
            <a:r>
              <a:rPr lang="ja-JP" altLang="en-US" sz="1200" dirty="0">
                <a:solidFill>
                  <a:prstClr val="black"/>
                </a:solidFill>
                <a:latin typeface="ＭＳ Ｐゴシック"/>
              </a:rPr>
              <a:t>か月お世話になりながら、自宅をボランティアさんたちと撤去をし、県営アパートを用意してもらい住んでいます。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smtClean="0">
                <a:solidFill>
                  <a:prstClr val="black"/>
                </a:solidFill>
                <a:latin typeface="ＭＳ Ｐゴシック"/>
              </a:rPr>
              <a:t>一番</a:t>
            </a:r>
            <a:r>
              <a:rPr lang="ja-JP" altLang="en-US" sz="1200" dirty="0">
                <a:solidFill>
                  <a:prstClr val="black"/>
                </a:solidFill>
                <a:latin typeface="ＭＳ Ｐゴシック"/>
              </a:rPr>
              <a:t>は自宅での生活ではないこと周りの環境が変わってしまったこと避難先の環境に慣れるまで大変です</a:t>
            </a:r>
            <a:r>
              <a:rPr lang="en-US" altLang="ja-JP" sz="1200" dirty="0">
                <a:solidFill>
                  <a:prstClr val="black"/>
                </a:solidFill>
                <a:latin typeface="ＭＳ Ｐゴシック"/>
              </a:rPr>
              <a:t>"</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a:t>
            </a:r>
            <a:r>
              <a:rPr lang="ja-JP" altLang="en-US" sz="1200" b="1" dirty="0" smtClean="0">
                <a:solidFill>
                  <a:prstClr val="black"/>
                </a:solidFill>
                <a:latin typeface="ＭＳ Ｐゴシック"/>
              </a:rPr>
              <a:t>ですか</a:t>
            </a:r>
            <a:endParaRPr lang="en-US" altLang="ja-JP" sz="1200" b="1" dirty="0" smtClean="0">
              <a:solidFill>
                <a:prstClr val="black"/>
              </a:solidFill>
              <a:latin typeface="ＭＳ Ｐゴシック"/>
            </a:endParaRPr>
          </a:p>
          <a:p>
            <a:pPr marL="0" lvl="0" indent="0">
              <a:spcBef>
                <a:spcPts val="0"/>
              </a:spcBef>
              <a:buNone/>
            </a:pPr>
            <a:r>
              <a:rPr lang="ja-JP" altLang="en-US" sz="1200" dirty="0" smtClean="0">
                <a:solidFill>
                  <a:prstClr val="black"/>
                </a:solidFill>
                <a:latin typeface="ＭＳ Ｐゴシック"/>
              </a:rPr>
              <a:t>自宅</a:t>
            </a:r>
            <a:r>
              <a:rPr lang="ja-JP" altLang="en-US" sz="1200" dirty="0">
                <a:solidFill>
                  <a:prstClr val="black"/>
                </a:solidFill>
                <a:latin typeface="ＭＳ Ｐゴシック"/>
              </a:rPr>
              <a:t>の片付けでボランティアさん達の手伝いが無ければできなかったことボランティアさん達の支援物資をいろいろ用意してもらえたことがうれしいです。つらいのは、一日も早く自宅へ帰りたいと思うばかりです。</a:t>
            </a:r>
            <a:r>
              <a:rPr lang="en-US" altLang="ja-JP" sz="1200" dirty="0">
                <a:solidFill>
                  <a:prstClr val="black"/>
                </a:solidFill>
                <a:latin typeface="ＭＳ Ｐゴシック"/>
              </a:rPr>
              <a:t>"</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周りの人やボランティアさん達といっしょに協力しあい、助け合いで、ここまでこれたと思います。</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自宅に戻ることができるが、いままでどおりの生活に戻れるかです。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endParaRPr lang="en-US" altLang="ja-JP" sz="1200"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被害にあった人が、できるだけ、いままで通りの生活、自宅に帰れるような復興を考えなければならない</a:t>
            </a: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やはり市や県にできるだけ支援をしてもらいたい</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東日本大震災から被害にあったにもかかわらず、ボランティアさん達の中にもその人達がいて、私たちに手を差し伸べてもらい支援してもらい大変感謝しています。</a:t>
            </a:r>
          </a:p>
          <a:p>
            <a:pPr marL="0" lvl="0" indent="0">
              <a:spcBef>
                <a:spcPts val="0"/>
              </a:spcBef>
              <a:buNone/>
            </a:pPr>
            <a:endParaRPr lang="en-US" altLang="ja-JP" sz="1200" b="1" dirty="0" smtClean="0">
              <a:solidFill>
                <a:prstClr val="black"/>
              </a:solidFill>
              <a:latin typeface="ＭＳ Ｐゴシック"/>
            </a:endParaRPr>
          </a:p>
          <a:p>
            <a:pPr marL="0" lvl="0" indent="0">
              <a:spcBef>
                <a:spcPts val="0"/>
              </a:spcBef>
              <a:buNone/>
            </a:pPr>
            <a:endParaRPr lang="en-US" altLang="ja-JP" sz="1200" dirty="0" smtClean="0">
              <a:solidFill>
                <a:prstClr val="black"/>
              </a:solidFill>
              <a:latin typeface="ＭＳ Ｐゴシック"/>
            </a:endParaRPr>
          </a:p>
          <a:p>
            <a:endParaRPr kumimoji="1" lang="ja-JP" altLang="en-US" dirty="0" smtClean="0"/>
          </a:p>
          <a:p>
            <a:pPr marL="0" lvl="0" indent="0">
              <a:spcBef>
                <a:spcPts val="0"/>
              </a:spcBef>
              <a:buNone/>
            </a:pPr>
            <a:endParaRPr lang="en-US" altLang="ja-JP" sz="1200" dirty="0">
              <a:solidFill>
                <a:prstClr val="black"/>
              </a:solidFill>
              <a:latin typeface="ＭＳ Ｐゴシック"/>
            </a:endParaRPr>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45</a:t>
            </a:fld>
            <a:endParaRPr kumimoji="1" lang="ja-JP" altLang="en-US"/>
          </a:p>
        </p:txBody>
      </p:sp>
    </p:spTree>
    <p:extLst>
      <p:ext uri="{BB962C8B-B14F-4D97-AF65-F5344CB8AC3E}">
        <p14:creationId xmlns:p14="http://schemas.microsoft.com/office/powerpoint/2010/main" xmlns="" val="119754785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92696" y="0"/>
            <a:ext cx="5112568" cy="1187624"/>
          </a:xfrm>
        </p:spPr>
        <p:txBody>
          <a:bodyPr/>
          <a:lstStyle/>
          <a:p>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三妻の</a:t>
            </a:r>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声</a:t>
            </a:r>
            <a:endParaRPr kumimoji="1" lang="ja-JP" altLang="en-US" dirty="0"/>
          </a:p>
        </p:txBody>
      </p:sp>
      <p:sp>
        <p:nvSpPr>
          <p:cNvPr id="3" name="コンテンツ プレースホルダー 2"/>
          <p:cNvSpPr>
            <a:spLocks noGrp="1"/>
          </p:cNvSpPr>
          <p:nvPr>
            <p:ph idx="1"/>
          </p:nvPr>
        </p:nvSpPr>
        <p:spPr>
          <a:xfrm>
            <a:off x="404664" y="1115616"/>
            <a:ext cx="6172200" cy="7776864"/>
          </a:xfrm>
        </p:spPr>
        <p:txBody>
          <a:bodyPr vert="eaVert">
            <a:normAutofit lnSpcReduction="10000"/>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日から今までどうすごしてきましたか</a:t>
            </a:r>
          </a:p>
          <a:p>
            <a:pPr marL="0" lvl="0" indent="0">
              <a:spcBef>
                <a:spcPts val="0"/>
              </a:spcBef>
              <a:buNone/>
            </a:pPr>
            <a:r>
              <a:rPr lang="en-US" altLang="ja-JP" sz="1200" dirty="0">
                <a:solidFill>
                  <a:prstClr val="black"/>
                </a:solidFill>
                <a:latin typeface="ＭＳ Ｐゴシック"/>
              </a:rPr>
              <a:t>9</a:t>
            </a:r>
            <a:r>
              <a:rPr lang="ja-JP" altLang="en-US" sz="1200" dirty="0">
                <a:solidFill>
                  <a:prstClr val="black"/>
                </a:solidFill>
                <a:latin typeface="ＭＳ Ｐゴシック"/>
              </a:rPr>
              <a:t>月</a:t>
            </a:r>
            <a:r>
              <a:rPr lang="en-US" altLang="ja-JP" sz="1200" dirty="0">
                <a:solidFill>
                  <a:prstClr val="black"/>
                </a:solidFill>
                <a:latin typeface="ＭＳ Ｐゴシック"/>
              </a:rPr>
              <a:t>10</a:t>
            </a:r>
            <a:r>
              <a:rPr lang="ja-JP" altLang="en-US" sz="1200" dirty="0">
                <a:solidFill>
                  <a:prstClr val="black"/>
                </a:solidFill>
                <a:latin typeface="ＭＳ Ｐゴシック"/>
              </a:rPr>
              <a:t>日午後</a:t>
            </a:r>
            <a:r>
              <a:rPr lang="en-US" altLang="ja-JP" sz="1200" dirty="0">
                <a:solidFill>
                  <a:prstClr val="black"/>
                </a:solidFill>
                <a:latin typeface="ＭＳ Ｐゴシック"/>
              </a:rPr>
              <a:t>4</a:t>
            </a:r>
            <a:r>
              <a:rPr lang="ja-JP" altLang="en-US" sz="1200" dirty="0">
                <a:solidFill>
                  <a:prstClr val="black"/>
                </a:solidFill>
                <a:latin typeface="ＭＳ Ｐゴシック"/>
              </a:rPr>
              <a:t>時決壊場所のすぐ近くで危険なため自宅</a:t>
            </a:r>
            <a:r>
              <a:rPr lang="en-US" altLang="ja-JP" sz="1200" dirty="0">
                <a:solidFill>
                  <a:prstClr val="black"/>
                </a:solidFill>
                <a:latin typeface="ＭＳ Ｐゴシック"/>
              </a:rPr>
              <a:t>2</a:t>
            </a:r>
            <a:r>
              <a:rPr lang="ja-JP" altLang="en-US" sz="1200" dirty="0">
                <a:solidFill>
                  <a:prstClr val="black"/>
                </a:solidFill>
                <a:latin typeface="ＭＳ Ｐゴシック"/>
              </a:rPr>
              <a:t>階よりヘリコプターで私と息子二人で石下総合体育館に運ばれました。それから</a:t>
            </a:r>
            <a:r>
              <a:rPr lang="en-US" altLang="ja-JP" sz="1200" dirty="0">
                <a:solidFill>
                  <a:prstClr val="black"/>
                </a:solidFill>
                <a:latin typeface="ＭＳ Ｐゴシック"/>
              </a:rPr>
              <a:t>11</a:t>
            </a:r>
            <a:r>
              <a:rPr lang="ja-JP" altLang="en-US" sz="1200" dirty="0">
                <a:solidFill>
                  <a:prstClr val="black"/>
                </a:solidFill>
                <a:latin typeface="ＭＳ Ｐゴシック"/>
              </a:rPr>
              <a:t>月</a:t>
            </a:r>
            <a:r>
              <a:rPr lang="en-US" altLang="ja-JP" sz="1200" dirty="0">
                <a:solidFill>
                  <a:prstClr val="black"/>
                </a:solidFill>
                <a:latin typeface="ＭＳ Ｐゴシック"/>
              </a:rPr>
              <a:t>30</a:t>
            </a:r>
            <a:r>
              <a:rPr lang="ja-JP" altLang="en-US" sz="1200" dirty="0">
                <a:solidFill>
                  <a:prstClr val="black"/>
                </a:solidFill>
                <a:latin typeface="ＭＳ Ｐゴシック"/>
              </a:rPr>
              <a:t>日までの間避難生活を送りました。</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②生活はどこがどう変わりましたか</a:t>
            </a:r>
          </a:p>
          <a:p>
            <a:pPr marL="0" lvl="0" indent="0">
              <a:spcBef>
                <a:spcPts val="0"/>
              </a:spcBef>
              <a:buNone/>
            </a:pPr>
            <a:r>
              <a:rPr lang="ja-JP" altLang="en-US" sz="1200" dirty="0">
                <a:solidFill>
                  <a:prstClr val="black"/>
                </a:solidFill>
                <a:latin typeface="ＭＳ Ｐゴシック"/>
              </a:rPr>
              <a:t>石下体育館も</a:t>
            </a:r>
            <a:r>
              <a:rPr lang="en-US" altLang="ja-JP" sz="1200" dirty="0">
                <a:solidFill>
                  <a:prstClr val="black"/>
                </a:solidFill>
                <a:latin typeface="ＭＳ Ｐゴシック"/>
              </a:rPr>
              <a:t>12</a:t>
            </a:r>
            <a:r>
              <a:rPr lang="ja-JP" altLang="en-US" sz="1200" dirty="0">
                <a:solidFill>
                  <a:prstClr val="black"/>
                </a:solidFill>
                <a:latin typeface="ＭＳ Ｐゴシック"/>
              </a:rPr>
              <a:t>月</a:t>
            </a:r>
            <a:r>
              <a:rPr lang="en-US" altLang="ja-JP" sz="1200" dirty="0">
                <a:solidFill>
                  <a:prstClr val="black"/>
                </a:solidFill>
                <a:latin typeface="ＭＳ Ｐゴシック"/>
              </a:rPr>
              <a:t>8</a:t>
            </a:r>
            <a:r>
              <a:rPr lang="ja-JP" altLang="en-US" sz="1200" dirty="0">
                <a:solidFill>
                  <a:prstClr val="black"/>
                </a:solidFill>
                <a:latin typeface="ＭＳ Ｐゴシック"/>
              </a:rPr>
              <a:t>日の閉鎖を知り私と息子二人は</a:t>
            </a:r>
            <a:r>
              <a:rPr lang="en-US" altLang="ja-JP" sz="1200" dirty="0">
                <a:solidFill>
                  <a:prstClr val="black"/>
                </a:solidFill>
                <a:latin typeface="ＭＳ Ｐゴシック"/>
              </a:rPr>
              <a:t>11</a:t>
            </a:r>
            <a:r>
              <a:rPr lang="ja-JP" altLang="en-US" sz="1200" dirty="0">
                <a:solidFill>
                  <a:prstClr val="black"/>
                </a:solidFill>
                <a:latin typeface="ＭＳ Ｐゴシック"/>
              </a:rPr>
              <a:t>月</a:t>
            </a:r>
            <a:r>
              <a:rPr lang="en-US" altLang="ja-JP" sz="1200" dirty="0">
                <a:solidFill>
                  <a:prstClr val="black"/>
                </a:solidFill>
                <a:latin typeface="ＭＳ Ｐゴシック"/>
              </a:rPr>
              <a:t>30</a:t>
            </a:r>
            <a:r>
              <a:rPr lang="ja-JP" altLang="en-US" sz="1200" dirty="0">
                <a:solidFill>
                  <a:prstClr val="black"/>
                </a:solidFill>
                <a:latin typeface="ＭＳ Ｐゴシック"/>
              </a:rPr>
              <a:t>日になんとか自宅に住めるようになったので戻りました。家に戻っても何もなく家の修理やら体調も気にしながら毎日気持ちを新たにして過ごしています。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体育館では被災者どうしのあいさつ、助け合いなど今までの人生で最も心に残るいい体験をしました。又辛かったことを言えば、一人一人の気持ちを知りその人に合わせないと生活ができないことです。</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④今回学んだことや教訓はどんなことですか</a:t>
            </a:r>
            <a:endParaRPr lang="en-US" altLang="ja-JP"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私は避難生活は人生初めてであり想像以上の苦労を知りました。人間は自分一人では生きられません。又、人の話をよく聞き、知らないことを覚え、知っていることは人に教えることです。</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以前の生活に戻れるのか、収入はどうなるのか、今後の生活が心配です。</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⑥まちやくらしの再生、復興で必要なことはなんだと思いますか</a:t>
            </a:r>
          </a:p>
          <a:p>
            <a:pPr marL="0" lvl="0" indent="0">
              <a:spcBef>
                <a:spcPts val="0"/>
              </a:spcBef>
              <a:buNone/>
            </a:pPr>
            <a:r>
              <a:rPr lang="ja-JP" altLang="en-US" sz="1200" dirty="0">
                <a:solidFill>
                  <a:prstClr val="black"/>
                </a:solidFill>
                <a:latin typeface="ＭＳ Ｐゴシック"/>
              </a:rPr>
              <a:t>私達被災者の補償はまだまだ足りません。市町村の再生は第一にお金です。県や国がもっと助成をしなければ復興はありません。</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⑦行政に望むことはなんですか</a:t>
            </a:r>
            <a:endParaRPr lang="en-US" altLang="ja-JP"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被災者が安心で生活できる補償又、県や国は危険な場所など放置しないで早急な対策をとってください。</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この度の水害に対しましては大勢の皆様から沢山のお見舞い、お手伝いを頂きありがとうございました。このことは生涯忘れません。これから私達常総市民は前に向かって進んでいきます。がんばります。</a:t>
            </a:r>
          </a:p>
          <a:p>
            <a:pPr marL="0" lvl="0" indent="0">
              <a:spcBef>
                <a:spcPts val="0"/>
              </a:spcBef>
              <a:buNone/>
            </a:pPr>
            <a:endParaRPr lang="en-US" altLang="ja-JP" sz="1200"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46</a:t>
            </a:fld>
            <a:endParaRPr kumimoji="1" lang="ja-JP" altLang="en-US"/>
          </a:p>
        </p:txBody>
      </p:sp>
    </p:spTree>
    <p:extLst>
      <p:ext uri="{BB962C8B-B14F-4D97-AF65-F5344CB8AC3E}">
        <p14:creationId xmlns:p14="http://schemas.microsoft.com/office/powerpoint/2010/main" xmlns="" val="132050791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8720" y="0"/>
            <a:ext cx="4814292" cy="1109472"/>
          </a:xfrm>
        </p:spPr>
        <p:txBody>
          <a:bodyPr>
            <a:normAutofit/>
          </a:bodyPr>
          <a:lstStyle/>
          <a:p>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三妻の声</a:t>
            </a:r>
            <a:endParaRPr kumimoji="1" lang="ja-JP" altLang="en-US" sz="4000" dirty="0"/>
          </a:p>
        </p:txBody>
      </p:sp>
      <p:sp>
        <p:nvSpPr>
          <p:cNvPr id="3" name="コンテンツ プレースホルダー 2"/>
          <p:cNvSpPr>
            <a:spLocks noGrp="1"/>
          </p:cNvSpPr>
          <p:nvPr>
            <p:ph idx="1"/>
          </p:nvPr>
        </p:nvSpPr>
        <p:spPr>
          <a:xfrm>
            <a:off x="342900" y="971600"/>
            <a:ext cx="6326460" cy="7196621"/>
          </a:xfrm>
        </p:spPr>
        <p:txBody>
          <a:bodyPr vert="eaVert" anchor="ctr">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毎日近くのアパートから家に通っています。（アパートに洗濯機が入らないので選択とかたずけ）</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en-US" altLang="ja-JP" sz="1200" dirty="0">
                <a:solidFill>
                  <a:prstClr val="black"/>
                </a:solidFill>
                <a:latin typeface="ＭＳ Ｐゴシック"/>
              </a:rPr>
              <a:t>7</a:t>
            </a:r>
            <a:r>
              <a:rPr lang="ja-JP" altLang="en-US" sz="1200" dirty="0">
                <a:solidFill>
                  <a:prstClr val="black"/>
                </a:solidFill>
                <a:latin typeface="ＭＳ Ｐゴシック"/>
              </a:rPr>
              <a:t>人家族なので子供や孫たちと別々に住むことになりました。</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近所の人たちにいろいろお世話になりました。冬に向けて毛布などいろいろいただきました。</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経済的な事もあります。</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書類提出などとしよりには大変な事でした。</a:t>
            </a: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大切なものはいっしょに住んでいる者の物はある程度どこにあるかを教わっていたほうがいいと思います。</a:t>
            </a:r>
            <a:endParaRPr lang="en-US" altLang="ja-JP" sz="1200" dirty="0">
              <a:solidFill>
                <a:prstClr val="black"/>
              </a:solidFill>
              <a:latin typeface="ＭＳ Ｐゴシック"/>
            </a:endParaRPr>
          </a:p>
          <a:p>
            <a:endParaRPr kumimoji="1" lang="ja-JP" altLang="en-US" dirty="0"/>
          </a:p>
        </p:txBody>
      </p:sp>
    </p:spTree>
    <p:extLst>
      <p:ext uri="{BB962C8B-B14F-4D97-AF65-F5344CB8AC3E}">
        <p14:creationId xmlns:p14="http://schemas.microsoft.com/office/powerpoint/2010/main" xmlns="" val="96159897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8720" y="0"/>
            <a:ext cx="4814292" cy="1109472"/>
          </a:xfrm>
        </p:spPr>
        <p:txBody>
          <a:bodyPr>
            <a:normAutofit/>
          </a:bodyPr>
          <a:lstStyle/>
          <a:p>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三妻の声</a:t>
            </a:r>
            <a:endParaRPr kumimoji="1" lang="ja-JP" altLang="en-US" sz="4000" dirty="0"/>
          </a:p>
        </p:txBody>
      </p:sp>
      <p:sp>
        <p:nvSpPr>
          <p:cNvPr id="3" name="コンテンツ プレースホルダー 2"/>
          <p:cNvSpPr>
            <a:spLocks noGrp="1"/>
          </p:cNvSpPr>
          <p:nvPr>
            <p:ph idx="1"/>
          </p:nvPr>
        </p:nvSpPr>
        <p:spPr>
          <a:xfrm>
            <a:off x="342900" y="971600"/>
            <a:ext cx="6326460" cy="7196621"/>
          </a:xfrm>
        </p:spPr>
        <p:txBody>
          <a:bodyPr vert="eaVert" anchor="ctr">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日から今までどうすごしてきましたか</a:t>
            </a:r>
          </a:p>
          <a:p>
            <a:pPr marL="0" lvl="0" indent="0">
              <a:spcBef>
                <a:spcPts val="0"/>
              </a:spcBef>
              <a:buNone/>
            </a:pPr>
            <a:r>
              <a:rPr lang="ja-JP" altLang="en-US" sz="1200" dirty="0">
                <a:solidFill>
                  <a:prstClr val="black"/>
                </a:solidFill>
                <a:latin typeface="ＭＳ Ｐゴシック"/>
              </a:rPr>
              <a:t>自宅２階ですごし、食生活は出来ず、外食、お弁当等ですごしました。</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②生活はどこがどう変わりましたか</a:t>
            </a:r>
          </a:p>
          <a:p>
            <a:pPr marL="0" lvl="0" indent="0">
              <a:spcBef>
                <a:spcPts val="0"/>
              </a:spcBef>
              <a:buNone/>
            </a:pPr>
            <a:r>
              <a:rPr lang="ja-JP" altLang="en-US" sz="1200" dirty="0">
                <a:solidFill>
                  <a:prstClr val="black"/>
                </a:solidFill>
                <a:latin typeface="ＭＳ Ｐゴシック"/>
              </a:rPr>
              <a:t>一変の一語に尽きます。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ボランティアさんの温かい接し方非常に嬉しかった。</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④今回学んだことや教訓はどんなことですか</a:t>
            </a:r>
            <a:endParaRPr lang="en-US" altLang="ja-JP"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このような天災にあい、今まで関心がなかった事、他人が困っていたら助け合いの精神を学びました。</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⑥まちやくらしの再生、復興で必要なことはなんだと思いますか</a:t>
            </a:r>
          </a:p>
          <a:p>
            <a:pPr marL="0" lvl="0" indent="0">
              <a:spcBef>
                <a:spcPts val="0"/>
              </a:spcBef>
              <a:buNone/>
            </a:pPr>
            <a:r>
              <a:rPr lang="ja-JP" altLang="en-US" sz="1200" dirty="0">
                <a:solidFill>
                  <a:prstClr val="black"/>
                </a:solidFill>
                <a:latin typeface="ＭＳ Ｐゴシック"/>
              </a:rPr>
              <a:t>お互いの思いやり、また人頼みにせず自分自身で道を切り開く事の大切さ</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⑦行政に望むことはなんですか</a:t>
            </a:r>
            <a:endParaRPr lang="en-US" altLang="ja-JP"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いろいろな情報は被災地全体に届くように</a:t>
            </a:r>
            <a:endParaRPr lang="en-US" altLang="ja-JP" sz="1200" dirty="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endParaRPr lang="en-US" altLang="ja-JP"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お互いに助け合いましょう</a:t>
            </a:r>
            <a:endParaRPr lang="en-US" altLang="ja-JP" sz="1200" dirty="0">
              <a:solidFill>
                <a:prstClr val="black"/>
              </a:solidFill>
              <a:latin typeface="ＭＳ Ｐゴシック"/>
            </a:endParaRPr>
          </a:p>
        </p:txBody>
      </p:sp>
    </p:spTree>
    <p:extLst>
      <p:ext uri="{BB962C8B-B14F-4D97-AF65-F5344CB8AC3E}">
        <p14:creationId xmlns:p14="http://schemas.microsoft.com/office/powerpoint/2010/main" xmlns="" val="35952029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6858000" cy="1296144"/>
          </a:xfrm>
        </p:spPr>
        <p:txBody>
          <a:bodyPr/>
          <a:lstStyle/>
          <a:p>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石下の</a:t>
            </a:r>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声</a:t>
            </a:r>
            <a:endParaRPr kumimoji="1" lang="ja-JP" altLang="en-US" dirty="0"/>
          </a:p>
        </p:txBody>
      </p:sp>
      <p:sp>
        <p:nvSpPr>
          <p:cNvPr id="3" name="コンテンツ プレースホルダー 2"/>
          <p:cNvSpPr>
            <a:spLocks noGrp="1"/>
          </p:cNvSpPr>
          <p:nvPr>
            <p:ph idx="1"/>
          </p:nvPr>
        </p:nvSpPr>
        <p:spPr>
          <a:xfrm>
            <a:off x="404664" y="1043608"/>
            <a:ext cx="6182444" cy="7484653"/>
          </a:xfrm>
        </p:spPr>
        <p:txBody>
          <a:bodyPr vert="eaVert"/>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日から今までどうすごしてきましたか</a:t>
            </a:r>
          </a:p>
          <a:p>
            <a:pPr marL="0" lvl="0" indent="0">
              <a:spcBef>
                <a:spcPts val="0"/>
              </a:spcBef>
              <a:buNone/>
            </a:pPr>
            <a:r>
              <a:rPr lang="ja-JP" altLang="en-US" sz="1200" dirty="0">
                <a:solidFill>
                  <a:prstClr val="black"/>
                </a:solidFill>
                <a:latin typeface="ＭＳ Ｐゴシック"/>
              </a:rPr>
              <a:t>みなさんのおかげで大へんよい生活をおくらせています。ありがとうございます。みなさんも体をたいせつにして下さい。</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②生活はどこがどう変わりましたか</a:t>
            </a:r>
          </a:p>
          <a:p>
            <a:pPr marL="0" lvl="0" indent="0">
              <a:spcBef>
                <a:spcPts val="0"/>
              </a:spcBef>
              <a:buNone/>
            </a:pPr>
            <a:r>
              <a:rPr lang="ja-JP" altLang="en-US" sz="1200" dirty="0">
                <a:solidFill>
                  <a:prstClr val="black"/>
                </a:solidFill>
                <a:latin typeface="ＭＳ Ｐゴシック"/>
              </a:rPr>
              <a:t>自分の家より、よい生活をおくっています。まことにありがとうございます。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ひさいしたけれどもみなさんのおかげでよい生活を送らせていただきありがとうございます。</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④今回学んだことや教訓はどんなことですか</a:t>
            </a:r>
            <a:endParaRPr lang="en-US" altLang="ja-JP" sz="1200" b="1" dirty="0">
              <a:solidFill>
                <a:prstClr val="black"/>
              </a:solidFill>
              <a:latin typeface="ＭＳ Ｐゴシック"/>
            </a:endParaRPr>
          </a:p>
          <a:p>
            <a:pPr marL="0" lvl="0" indent="0">
              <a:spcBef>
                <a:spcPts val="0"/>
              </a:spcBef>
              <a:buNone/>
            </a:pPr>
            <a:r>
              <a:rPr lang="ja-JP" altLang="en-US" sz="1200" dirty="0" smtClean="0">
                <a:solidFill>
                  <a:prstClr val="black"/>
                </a:solidFill>
                <a:latin typeface="ＭＳ Ｐゴシック"/>
              </a:rPr>
              <a:t>みなさん</a:t>
            </a:r>
            <a:r>
              <a:rPr lang="ja-JP" altLang="en-US" sz="1200" dirty="0">
                <a:solidFill>
                  <a:prstClr val="black"/>
                </a:solidFill>
                <a:latin typeface="ＭＳ Ｐゴシック"/>
              </a:rPr>
              <a:t>によくしていた</a:t>
            </a:r>
            <a:r>
              <a:rPr lang="ja-JP" altLang="en-US" sz="1200" dirty="0" err="1">
                <a:solidFill>
                  <a:prstClr val="black"/>
                </a:solidFill>
                <a:latin typeface="ＭＳ Ｐゴシック"/>
              </a:rPr>
              <a:t>だ</a:t>
            </a:r>
            <a:r>
              <a:rPr lang="ja-JP" altLang="en-US" sz="1200" dirty="0">
                <a:solidFill>
                  <a:prstClr val="black"/>
                </a:solidFill>
                <a:latin typeface="ＭＳ Ｐゴシック"/>
              </a:rPr>
              <a:t>たいへんありがたく思っています。今回ヒサイしましたけれど自分ももしみなさんになにかあったら自分にできる事があれば協力をしたいと思います。（び力でわありますけれど）</a:t>
            </a:r>
            <a:r>
              <a:rPr lang="en-US" altLang="ja-JP" sz="1200" dirty="0">
                <a:solidFill>
                  <a:prstClr val="black"/>
                </a:solidFill>
                <a:latin typeface="ＭＳ Ｐゴシック"/>
              </a:rPr>
              <a:t>"</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家に早く帰りたいです。</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⑥まちやくらしの再生、復興で必要なことはなんだと思いますか</a:t>
            </a:r>
          </a:p>
          <a:p>
            <a:pPr marL="0" lvl="0" indent="0">
              <a:spcBef>
                <a:spcPts val="0"/>
              </a:spcBef>
              <a:buNone/>
            </a:pPr>
            <a:r>
              <a:rPr lang="ja-JP" altLang="en-US" sz="1200" dirty="0">
                <a:solidFill>
                  <a:prstClr val="black"/>
                </a:solidFill>
                <a:latin typeface="ＭＳ Ｐゴシック"/>
              </a:rPr>
              <a:t>みなさんの協力かと思います。</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⑦行政に望むことはなんです</a:t>
            </a:r>
            <a:r>
              <a:rPr lang="ja-JP" altLang="en-US" sz="1200" b="1" dirty="0" smtClean="0">
                <a:solidFill>
                  <a:prstClr val="black"/>
                </a:solidFill>
                <a:latin typeface="ＭＳ Ｐゴシック"/>
              </a:rPr>
              <a:t>か</a:t>
            </a:r>
            <a:endParaRPr lang="en-US" altLang="ja-JP" sz="1200"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色々ありますが行政の方々も大変でしょうががんばってください。</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市外の人々の皆さん。今回はたいへんおせわになりました。皆さんも体をたいせつに。最後になりますが大変ありがとうございます。</a:t>
            </a:r>
          </a:p>
          <a:p>
            <a:pPr marL="0" lvl="0" indent="0">
              <a:spcBef>
                <a:spcPts val="0"/>
              </a:spcBef>
              <a:buNone/>
            </a:pPr>
            <a:endParaRPr lang="en-US" altLang="ja-JP" sz="1200" b="1"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lang="ja-JP" altLang="en-US" smtClean="0">
                <a:solidFill>
                  <a:prstClr val="black">
                    <a:tint val="75000"/>
                  </a:prstClr>
                </a:solidFill>
              </a:rPr>
              <a:pPr/>
              <a:t>49</a:t>
            </a:fld>
            <a:endParaRPr lang="ja-JP" altLang="en-US">
              <a:solidFill>
                <a:prstClr val="black">
                  <a:tint val="75000"/>
                </a:prstClr>
              </a:solidFill>
            </a:endParaRPr>
          </a:p>
        </p:txBody>
      </p:sp>
    </p:spTree>
    <p:extLst>
      <p:ext uri="{BB962C8B-B14F-4D97-AF65-F5344CB8AC3E}">
        <p14:creationId xmlns:p14="http://schemas.microsoft.com/office/powerpoint/2010/main" xmlns="" val="1546304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28800" y="0"/>
            <a:ext cx="3600400" cy="971600"/>
          </a:xfrm>
        </p:spPr>
        <p:txBody>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森下町の声</a:t>
            </a:r>
            <a:endParaRPr kumimoji="1" lang="ja-JP" altLang="en-US" dirty="0"/>
          </a:p>
        </p:txBody>
      </p:sp>
      <p:sp>
        <p:nvSpPr>
          <p:cNvPr id="3" name="コンテンツ プレースホルダー 2"/>
          <p:cNvSpPr>
            <a:spLocks noGrp="1"/>
          </p:cNvSpPr>
          <p:nvPr>
            <p:ph idx="1"/>
          </p:nvPr>
        </p:nvSpPr>
        <p:spPr>
          <a:xfrm>
            <a:off x="342900" y="899592"/>
            <a:ext cx="6182444" cy="7560840"/>
          </a:xfrm>
        </p:spPr>
        <p:txBody>
          <a:bodyPr vert="eaVert" anchor="ctr">
            <a:normAutofit/>
          </a:bodyPr>
          <a:lstStyle/>
          <a:p>
            <a:pPr marL="0" lvl="0" indent="0">
              <a:spcBef>
                <a:spcPts val="0"/>
              </a:spcBef>
              <a:buNone/>
            </a:pPr>
            <a:r>
              <a:rPr lang="ja-JP" altLang="en-US" sz="1200" b="1" dirty="0" smtClean="0">
                <a:solidFill>
                  <a:prstClr val="black"/>
                </a:solidFill>
                <a:latin typeface="+mn-ea"/>
              </a:rPr>
              <a:t>①</a:t>
            </a:r>
            <a:r>
              <a:rPr lang="en-US" altLang="ja-JP" sz="1200" b="1" dirty="0" smtClean="0">
                <a:solidFill>
                  <a:prstClr val="black"/>
                </a:solidFill>
                <a:latin typeface="+mn-ea"/>
              </a:rPr>
              <a:t>9</a:t>
            </a:r>
            <a:r>
              <a:rPr lang="ja-JP" altLang="en-US" sz="1200" b="1" dirty="0" smtClean="0">
                <a:solidFill>
                  <a:prstClr val="black"/>
                </a:solidFill>
                <a:latin typeface="+mn-ea"/>
              </a:rPr>
              <a:t>月</a:t>
            </a:r>
            <a:r>
              <a:rPr lang="en-US" altLang="ja-JP" sz="1200" b="1" dirty="0" smtClean="0">
                <a:solidFill>
                  <a:prstClr val="black"/>
                </a:solidFill>
                <a:latin typeface="+mn-ea"/>
              </a:rPr>
              <a:t>10</a:t>
            </a:r>
            <a:r>
              <a:rPr lang="ja-JP" altLang="en-US" sz="1200" b="1" dirty="0" smtClean="0">
                <a:solidFill>
                  <a:prstClr val="black"/>
                </a:solidFill>
                <a:latin typeface="+mn-ea"/>
              </a:rPr>
              <a:t>日から今までどうすごしてきましたか</a:t>
            </a:r>
            <a:endParaRPr lang="en-US" altLang="ja-JP" sz="1200" b="1" dirty="0" smtClean="0">
              <a:solidFill>
                <a:prstClr val="black"/>
              </a:solidFill>
              <a:latin typeface="+mn-ea"/>
            </a:endParaRPr>
          </a:p>
          <a:p>
            <a:pPr marL="0" lvl="0" indent="0">
              <a:spcBef>
                <a:spcPts val="0"/>
              </a:spcBef>
              <a:buNone/>
            </a:pPr>
            <a:r>
              <a:rPr lang="ja-JP" altLang="en-US" sz="1200" dirty="0" smtClean="0">
                <a:solidFill>
                  <a:prstClr val="black"/>
                </a:solidFill>
                <a:latin typeface="+mn-ea"/>
              </a:rPr>
              <a:t>２０日間ばかり豊岡のふれあいセンターに避難していました。段ボールベッドを作ってもらって何とかおちついて日１日を平凡に暮らしています。</a:t>
            </a:r>
          </a:p>
          <a:p>
            <a:pPr marL="0" lvl="0" indent="0">
              <a:spcBef>
                <a:spcPts val="0"/>
              </a:spcBef>
              <a:buNone/>
            </a:pPr>
            <a:endParaRPr lang="ja-JP" altLang="en-US" sz="1200" b="1" dirty="0" smtClean="0">
              <a:solidFill>
                <a:prstClr val="black"/>
              </a:solidFill>
              <a:latin typeface="+mn-ea"/>
            </a:endParaRPr>
          </a:p>
          <a:p>
            <a:pPr marL="0" lvl="0" indent="0">
              <a:spcBef>
                <a:spcPts val="0"/>
              </a:spcBef>
              <a:buNone/>
            </a:pPr>
            <a:r>
              <a:rPr lang="ja-JP" altLang="en-US" sz="1200" b="1" dirty="0" smtClean="0">
                <a:solidFill>
                  <a:prstClr val="black"/>
                </a:solidFill>
                <a:latin typeface="+mn-ea"/>
              </a:rPr>
              <a:t>②生活はどこがどう変わりましたか</a:t>
            </a:r>
            <a:endParaRPr lang="ja-JP" altLang="en-US" sz="1200" dirty="0" smtClean="0">
              <a:solidFill>
                <a:prstClr val="black"/>
              </a:solidFill>
              <a:latin typeface="+mn-ea"/>
            </a:endParaRPr>
          </a:p>
          <a:p>
            <a:pPr marL="0" lvl="0" indent="0">
              <a:spcBef>
                <a:spcPts val="0"/>
              </a:spcBef>
              <a:buNone/>
            </a:pPr>
            <a:r>
              <a:rPr lang="ja-JP" altLang="en-US" sz="1200" dirty="0" smtClean="0">
                <a:solidFill>
                  <a:prstClr val="black"/>
                </a:solidFill>
                <a:latin typeface="+mn-ea"/>
              </a:rPr>
              <a:t>今迄は畑もやっていたが今はそれどころじゃない。草取りも思うように出来なくてただ畑を眺めるばかりです。</a:t>
            </a:r>
          </a:p>
          <a:p>
            <a:pPr marL="0" lvl="0" indent="0">
              <a:spcBef>
                <a:spcPts val="0"/>
              </a:spcBef>
              <a:buNone/>
            </a:pPr>
            <a:endParaRPr lang="ja-JP" altLang="en-US" sz="1200" b="1" dirty="0" smtClean="0">
              <a:solidFill>
                <a:prstClr val="black"/>
              </a:solidFill>
              <a:latin typeface="+mn-ea"/>
            </a:endParaRPr>
          </a:p>
          <a:p>
            <a:pPr marL="0" lvl="0" indent="0">
              <a:spcBef>
                <a:spcPts val="0"/>
              </a:spcBef>
              <a:buNone/>
            </a:pPr>
            <a:r>
              <a:rPr lang="ja-JP" altLang="en-US" sz="1200" b="1" dirty="0" smtClean="0">
                <a:solidFill>
                  <a:prstClr val="black"/>
                </a:solidFill>
                <a:latin typeface="+mn-ea"/>
              </a:rPr>
              <a:t>③うれしかったこと、つらかったことはどんなことですか</a:t>
            </a:r>
          </a:p>
          <a:p>
            <a:pPr marL="0" lvl="0" indent="0">
              <a:spcBef>
                <a:spcPts val="0"/>
              </a:spcBef>
              <a:buNone/>
            </a:pPr>
            <a:r>
              <a:rPr lang="ja-JP" altLang="en-US" sz="1200" dirty="0" smtClean="0">
                <a:solidFill>
                  <a:prstClr val="black"/>
                </a:solidFill>
                <a:latin typeface="+mn-ea"/>
              </a:rPr>
              <a:t>ひ</a:t>
            </a:r>
            <a:r>
              <a:rPr lang="ja-JP" altLang="en-US" sz="1200" dirty="0">
                <a:solidFill>
                  <a:prstClr val="black"/>
                </a:solidFill>
                <a:latin typeface="+mn-ea"/>
              </a:rPr>
              <a:t>なんして下着数より服毛布など頂いたことうれしかった事つらかった事は思うようにお風呂に入れなかった事</a:t>
            </a:r>
            <a:r>
              <a:rPr lang="en-US" altLang="ja-JP" sz="1200" dirty="0">
                <a:solidFill>
                  <a:prstClr val="black"/>
                </a:solidFill>
                <a:latin typeface="+mn-ea"/>
              </a:rPr>
              <a:t>"</a:t>
            </a:r>
          </a:p>
          <a:p>
            <a:pPr marL="0" lvl="0" indent="0">
              <a:spcBef>
                <a:spcPts val="0"/>
              </a:spcBef>
              <a:buNone/>
            </a:pPr>
            <a:endParaRPr lang="ja-JP" altLang="en-US" sz="1200" b="1" dirty="0" smtClean="0">
              <a:solidFill>
                <a:prstClr val="black"/>
              </a:solidFill>
              <a:latin typeface="+mn-ea"/>
            </a:endParaRPr>
          </a:p>
          <a:p>
            <a:pPr marL="0" lvl="0" indent="0">
              <a:spcBef>
                <a:spcPts val="0"/>
              </a:spcBef>
              <a:buNone/>
            </a:pPr>
            <a:r>
              <a:rPr lang="ja-JP" altLang="en-US" sz="1200" b="1" dirty="0" smtClean="0">
                <a:solidFill>
                  <a:prstClr val="black"/>
                </a:solidFill>
                <a:latin typeface="+mn-ea"/>
              </a:rPr>
              <a:t>④今回学んだことや教訓はどんなことですか</a:t>
            </a:r>
          </a:p>
          <a:p>
            <a:pPr marL="0" lvl="0" indent="0">
              <a:spcBef>
                <a:spcPts val="0"/>
              </a:spcBef>
              <a:buNone/>
            </a:pPr>
            <a:r>
              <a:rPr lang="ja-JP" altLang="en-US" sz="1200" dirty="0" smtClean="0">
                <a:solidFill>
                  <a:prstClr val="black"/>
                </a:solidFill>
                <a:latin typeface="+mn-ea"/>
              </a:rPr>
              <a:t>ふだん</a:t>
            </a:r>
            <a:r>
              <a:rPr lang="ja-JP" altLang="en-US" sz="1200" dirty="0">
                <a:solidFill>
                  <a:prstClr val="black"/>
                </a:solidFill>
                <a:latin typeface="+mn-ea"/>
              </a:rPr>
              <a:t>の生活がいかに大切かをまなびました。又電気毛布を頂けるなんてほんとうにうれしいです。ありがとうございます。よろしくお願いします。</a:t>
            </a:r>
            <a:r>
              <a:rPr lang="en-US" altLang="ja-JP" sz="1200" dirty="0">
                <a:solidFill>
                  <a:prstClr val="black"/>
                </a:solidFill>
                <a:latin typeface="+mn-ea"/>
              </a:rPr>
              <a:t>"</a:t>
            </a:r>
          </a:p>
          <a:p>
            <a:pPr marL="0" lvl="0" indent="0">
              <a:spcBef>
                <a:spcPts val="0"/>
              </a:spcBef>
              <a:buNone/>
            </a:pPr>
            <a:endParaRPr lang="ja-JP" altLang="en-US" sz="1200" dirty="0" smtClean="0">
              <a:solidFill>
                <a:prstClr val="black"/>
              </a:solidFill>
              <a:latin typeface="+mn-ea"/>
            </a:endParaRPr>
          </a:p>
          <a:p>
            <a:pPr marL="0" lvl="0" indent="0">
              <a:spcBef>
                <a:spcPts val="0"/>
              </a:spcBef>
              <a:buNone/>
            </a:pPr>
            <a:r>
              <a:rPr lang="ja-JP" altLang="en-US" sz="1200" b="1" dirty="0" smtClean="0">
                <a:solidFill>
                  <a:prstClr val="black"/>
                </a:solidFill>
                <a:latin typeface="+mn-ea"/>
              </a:rPr>
              <a:t>⑤今後のことで考えていること、悩んでいることはなんですか</a:t>
            </a:r>
          </a:p>
          <a:p>
            <a:pPr marL="0" lvl="0" indent="0">
              <a:spcBef>
                <a:spcPts val="0"/>
              </a:spcBef>
              <a:buNone/>
            </a:pPr>
            <a:r>
              <a:rPr lang="ja-JP" altLang="en-US" sz="1200" dirty="0">
                <a:solidFill>
                  <a:prstClr val="black"/>
                </a:solidFill>
                <a:latin typeface="+mn-ea"/>
              </a:rPr>
              <a:t>早く元の住居に戻れるようにしてもらいたい</a:t>
            </a:r>
          </a:p>
          <a:p>
            <a:pPr marL="0" lvl="0" indent="0">
              <a:spcBef>
                <a:spcPts val="0"/>
              </a:spcBef>
              <a:buNone/>
            </a:pPr>
            <a:endParaRPr lang="ja-JP" altLang="en-US" sz="1200" dirty="0" smtClean="0">
              <a:solidFill>
                <a:prstClr val="black"/>
              </a:solidFill>
              <a:latin typeface="+mn-ea"/>
            </a:endParaRPr>
          </a:p>
          <a:p>
            <a:pPr marL="0" lvl="0" indent="0">
              <a:spcBef>
                <a:spcPts val="0"/>
              </a:spcBef>
              <a:buNone/>
            </a:pPr>
            <a:r>
              <a:rPr lang="ja-JP" altLang="en-US" sz="1200" b="1" dirty="0" smtClean="0">
                <a:solidFill>
                  <a:prstClr val="black"/>
                </a:solidFill>
                <a:latin typeface="+mn-ea"/>
              </a:rPr>
              <a:t>⑦行政に望むことはなんですか</a:t>
            </a:r>
            <a:endParaRPr lang="en-US" altLang="ja-JP" sz="1200" b="1" dirty="0" smtClean="0">
              <a:solidFill>
                <a:prstClr val="black"/>
              </a:solidFill>
              <a:latin typeface="+mn-ea"/>
            </a:endParaRPr>
          </a:p>
          <a:p>
            <a:pPr marL="0" lvl="0" indent="0">
              <a:spcBef>
                <a:spcPts val="0"/>
              </a:spcBef>
              <a:buNone/>
            </a:pPr>
            <a:r>
              <a:rPr lang="ja-JP" altLang="en-US" sz="1200" dirty="0">
                <a:solidFill>
                  <a:prstClr val="black"/>
                </a:solidFill>
                <a:latin typeface="+mn-ea"/>
              </a:rPr>
              <a:t>平和で明るい町になりますように</a:t>
            </a:r>
          </a:p>
          <a:p>
            <a:pPr marL="0" lvl="0" indent="0">
              <a:spcBef>
                <a:spcPts val="0"/>
              </a:spcBef>
              <a:buNone/>
            </a:pPr>
            <a:endParaRPr lang="en-US" altLang="ja-JP" sz="1200" b="1" dirty="0" smtClean="0">
              <a:solidFill>
                <a:prstClr val="black"/>
              </a:solidFill>
              <a:latin typeface="+mn-ea"/>
            </a:endParaRPr>
          </a:p>
          <a:p>
            <a:pPr marL="0" lvl="0" indent="0">
              <a:spcBef>
                <a:spcPts val="0"/>
              </a:spcBef>
              <a:buNone/>
            </a:pPr>
            <a:r>
              <a:rPr lang="ja-JP" altLang="en-US" sz="1200" b="1" dirty="0" smtClean="0">
                <a:solidFill>
                  <a:prstClr val="black"/>
                </a:solidFill>
                <a:latin typeface="+mn-ea"/>
              </a:rPr>
              <a:t>⑧市外の人たちへのメッセージをお願いします</a:t>
            </a:r>
            <a:endParaRPr lang="en-US" altLang="ja-JP" sz="1200" b="1" dirty="0" smtClean="0">
              <a:solidFill>
                <a:prstClr val="black"/>
              </a:solidFill>
              <a:latin typeface="+mn-ea"/>
            </a:endParaRPr>
          </a:p>
          <a:p>
            <a:pPr marL="0" lvl="0" indent="0">
              <a:spcBef>
                <a:spcPts val="0"/>
              </a:spcBef>
              <a:buNone/>
            </a:pPr>
            <a:r>
              <a:rPr lang="ja-JP" altLang="en-US" sz="1200" dirty="0">
                <a:solidFill>
                  <a:prstClr val="black"/>
                </a:solidFill>
                <a:latin typeface="+mn-ea"/>
              </a:rPr>
              <a:t>大水のときにはたくさんの人達に助けられてほんとうにありがとうございました。</a:t>
            </a:r>
          </a:p>
          <a:p>
            <a:pPr marL="0" lvl="0" indent="0">
              <a:spcBef>
                <a:spcPts val="0"/>
              </a:spcBef>
              <a:buNone/>
            </a:pPr>
            <a:endParaRPr lang="en-US" altLang="ja-JP" sz="1200" dirty="0" smtClean="0">
              <a:solidFill>
                <a:prstClr val="black"/>
              </a:solidFill>
              <a:latin typeface="+mn-ea"/>
            </a:endParaRPr>
          </a:p>
          <a:p>
            <a:endParaRPr kumimoji="1" lang="ja-JP" altLang="en-US" sz="1300"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5</a:t>
            </a:fld>
            <a:endParaRPr kumimoji="1" lang="ja-JP" altLang="en-US"/>
          </a:p>
        </p:txBody>
      </p:sp>
    </p:spTree>
    <p:extLst>
      <p:ext uri="{BB962C8B-B14F-4D97-AF65-F5344CB8AC3E}">
        <p14:creationId xmlns:p14="http://schemas.microsoft.com/office/powerpoint/2010/main" xmlns="" val="282505360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476"/>
            <a:ext cx="6858000" cy="1325496"/>
          </a:xfrm>
        </p:spPr>
        <p:txBody>
          <a:bodyPr/>
          <a:lstStyle/>
          <a:p>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石下の</a:t>
            </a:r>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声</a:t>
            </a:r>
            <a:endParaRPr kumimoji="1" lang="ja-JP" altLang="en-US" dirty="0"/>
          </a:p>
        </p:txBody>
      </p:sp>
      <p:sp>
        <p:nvSpPr>
          <p:cNvPr id="3" name="コンテンツ プレースホルダー 2"/>
          <p:cNvSpPr>
            <a:spLocks noGrp="1"/>
          </p:cNvSpPr>
          <p:nvPr>
            <p:ph idx="1"/>
          </p:nvPr>
        </p:nvSpPr>
        <p:spPr>
          <a:xfrm>
            <a:off x="342900" y="1043608"/>
            <a:ext cx="6172200" cy="7992888"/>
          </a:xfrm>
        </p:spPr>
        <p:txBody>
          <a:bodyPr vert="eaVert" anchor="ctr">
            <a:normAutofit lnSpcReduction="10000"/>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日から今までどうすごしてきましたか</a:t>
            </a:r>
          </a:p>
          <a:p>
            <a:pPr marL="0" lvl="0" indent="0">
              <a:spcBef>
                <a:spcPts val="0"/>
              </a:spcBef>
              <a:buNone/>
            </a:pPr>
            <a:r>
              <a:rPr lang="ja-JP" altLang="en-US" sz="1200" dirty="0">
                <a:solidFill>
                  <a:prstClr val="black"/>
                </a:solidFill>
                <a:latin typeface="ＭＳ Ｐゴシック"/>
              </a:rPr>
              <a:t>お皿は紙、メモ用紙、ちり紙、サランラップ　お椀とコップは紙コップ、割りばしかアイスクリームサービススプーンで頂きます。焼き魚、煮魚、てんぷら等台所で料理をするものは食べなくなった</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②生活はどこがどう変わりましたか</a:t>
            </a:r>
          </a:p>
          <a:p>
            <a:pPr marL="0" lvl="0" indent="0">
              <a:spcBef>
                <a:spcPts val="0"/>
              </a:spcBef>
              <a:buNone/>
            </a:pPr>
            <a:r>
              <a:rPr lang="ja-JP" altLang="en-US" sz="1200" dirty="0">
                <a:solidFill>
                  <a:prstClr val="black"/>
                </a:solidFill>
                <a:latin typeface="ＭＳ Ｐゴシック"/>
              </a:rPr>
              <a:t>車が市役所で水没してしまい移動手段もなくなり自宅も床上</a:t>
            </a:r>
            <a:r>
              <a:rPr lang="en-US" altLang="ja-JP" sz="1200" dirty="0">
                <a:solidFill>
                  <a:prstClr val="black"/>
                </a:solidFill>
                <a:latin typeface="ＭＳ Ｐゴシック"/>
              </a:rPr>
              <a:t>180cm</a:t>
            </a:r>
            <a:r>
              <a:rPr lang="ja-JP" altLang="en-US" sz="1200" dirty="0">
                <a:solidFill>
                  <a:prstClr val="black"/>
                </a:solidFill>
                <a:latin typeface="ＭＳ Ｐゴシック"/>
              </a:rPr>
              <a:t>になり帰る家もなくなりました。いままでやれていたボランティア（シルバーリハビリ体操）等がやれなくなり、シルバークラブの活動もできなくなりました。　</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かま仙にておせわになっていること。いえが浸水したことですね。</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④今回学んだことや教訓はどんなことですか</a:t>
            </a:r>
            <a:endParaRPr lang="en-US" altLang="ja-JP"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色々の方におせわになった事ですかね。</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en-US" altLang="ja-JP" sz="1200" dirty="0">
                <a:solidFill>
                  <a:prstClr val="black"/>
                </a:solidFill>
                <a:latin typeface="ＭＳ Ｐゴシック"/>
              </a:rPr>
              <a:t>1</a:t>
            </a:r>
            <a:r>
              <a:rPr lang="ja-JP" altLang="en-US" sz="1200" dirty="0">
                <a:solidFill>
                  <a:prstClr val="black"/>
                </a:solidFill>
                <a:latin typeface="ＭＳ Ｐゴシック"/>
              </a:rPr>
              <a:t>日もはやく自宅にもどりたいです。あと仕事を早くさがして、自立したいと思っています。</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⑥まちやくらしの再生、復興で必要なことはなんだと思いますか</a:t>
            </a:r>
          </a:p>
          <a:p>
            <a:pPr marL="0" lvl="0" indent="0">
              <a:spcBef>
                <a:spcPts val="0"/>
              </a:spcBef>
              <a:buNone/>
            </a:pPr>
            <a:r>
              <a:rPr lang="ja-JP" altLang="en-US" sz="1200" dirty="0">
                <a:solidFill>
                  <a:prstClr val="black"/>
                </a:solidFill>
                <a:latin typeface="ＭＳ Ｐゴシック"/>
              </a:rPr>
              <a:t>行政が市民１人ひとりにおねがいして、協力をしてもらうことだと思います。なかなかムリだと思いますが、おれ個人のいけんです。</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⑦行政に望むことはなんですか</a:t>
            </a:r>
            <a:endParaRPr lang="en-US" altLang="ja-JP"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市民一人ひとりが大事だと思います。よろしくおねがいします。</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お互いに</a:t>
            </a:r>
            <a:r>
              <a:rPr lang="ja-JP" altLang="en-US" sz="1200" dirty="0" smtClean="0">
                <a:solidFill>
                  <a:prstClr val="black"/>
                </a:solidFill>
                <a:latin typeface="ＭＳ Ｐゴシック"/>
              </a:rPr>
              <a:t>助け合いましょう</a:t>
            </a:r>
            <a:endParaRPr lang="ja-JP" altLang="en-US" sz="1200" dirty="0">
              <a:solidFill>
                <a:prstClr val="black"/>
              </a:solidFill>
              <a:latin typeface="ＭＳ Ｐゴシック"/>
            </a:endParaRPr>
          </a:p>
        </p:txBody>
      </p:sp>
      <p:sp>
        <p:nvSpPr>
          <p:cNvPr id="4" name="スライド番号プレースホルダー 3"/>
          <p:cNvSpPr>
            <a:spLocks noGrp="1"/>
          </p:cNvSpPr>
          <p:nvPr>
            <p:ph type="sldNum" sz="quarter" idx="12"/>
          </p:nvPr>
        </p:nvSpPr>
        <p:spPr/>
        <p:txBody>
          <a:bodyPr/>
          <a:lstStyle/>
          <a:p>
            <a:fld id="{3C69D298-1E61-4547-804E-3B5FBE441903}" type="slidenum">
              <a:rPr lang="ja-JP" altLang="en-US" smtClean="0">
                <a:solidFill>
                  <a:prstClr val="black">
                    <a:tint val="75000"/>
                  </a:prstClr>
                </a:solidFill>
              </a:rPr>
              <a:pPr/>
              <a:t>50</a:t>
            </a:fld>
            <a:endParaRPr lang="ja-JP" altLang="en-US">
              <a:solidFill>
                <a:prstClr val="black">
                  <a:tint val="75000"/>
                </a:prstClr>
              </a:solidFill>
            </a:endParaRPr>
          </a:p>
        </p:txBody>
      </p:sp>
    </p:spTree>
    <p:extLst>
      <p:ext uri="{BB962C8B-B14F-4D97-AF65-F5344CB8AC3E}">
        <p14:creationId xmlns:p14="http://schemas.microsoft.com/office/powerpoint/2010/main" xmlns="" val="38665347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4704" y="0"/>
            <a:ext cx="5256584"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被災者</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の声　匿名</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chor="ctr">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９月１０日からつくば市の姉の家に避難しました。９月２７日からはアパートを借り、夜は泥棒がでるということで自宅２階に父が寝泊りをしました。</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１階部分がほとんど泥水に浸かってしまい何もなくなってしまったので、すべてを揃えるのは難しい。</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写真がダメになってしまった事。趣味のものは後回し。なくなっても手に入らない事。とにかくすべてがなくなってしまった事。皆が手伝いに来てくれて、自分たちだけではどうにもならなかったが片づけられた事。</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いつ何が起きるかわからない。早めの準備、保険が大事。</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今回リフォームしたが、高台に家を買う人もいる。このまま住んでいて大丈夫だろうか。</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町中の細い道は、本当に大変だと思います。道の整備と区画整理は必要だと思います。</a:t>
            </a: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川に挟まれた町なので、護岸工事を望みます。せめて役所や消防署などは高台に移す方が良いと思います。</a:t>
            </a: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水害は周りから見たら元に戻って様ですが、家の中は壁や床が剥がしてある状態がほとんどです。頂いたものにも限りがあります。これからもどうかご支援をお願いします。</a:t>
            </a:r>
            <a:endParaRPr lang="en-US" altLang="ja-JP" sz="1200"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51</a:t>
            </a:fld>
            <a:endParaRPr kumimoji="1" lang="ja-JP" altLang="en-US"/>
          </a:p>
        </p:txBody>
      </p:sp>
    </p:spTree>
    <p:extLst>
      <p:ext uri="{BB962C8B-B14F-4D97-AF65-F5344CB8AC3E}">
        <p14:creationId xmlns:p14="http://schemas.microsoft.com/office/powerpoint/2010/main" xmlns="" val="119754785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4704" y="0"/>
            <a:ext cx="5256584"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被災者</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の声　匿名</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ormAutofit lnSpcReduction="10000"/>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家の１階が１ｍ以上の水に浸かり住むことが困難になり、すぐに修理を受けてくれる工務店や大工さんが見つからず、水海道一高、あすなろの里、ホテル野村屋と避難所を転々としています。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食事、お風呂などの時間制限や、ナンバー付きのカードによる出入りのチェックなど、今まで当たり前にやっていたことへの制約や、狭い部屋での他人との共同生活などです。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うれしかったことは、ボランティアの皆さんが被災者への気づかいや思いやりを持って接してくれたことと、壁や床の剥がし、断熱材の取出し、床下の泥かきをしてもらったことです。つらかったことは、自分の家の壁や床を自分の手で壊さなくてはならなかったことです。</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世の中には様々な事情がある人、いろんな性格の人がいるということ。特に感じたのは避難所の中で親身になってくれる人もいましたが、逆に、まるで自分が収容所の看守にでもなったかのような横柄な態度をとる人もいました。そんな少数の人のために常総市全体が人への思いやりのない、やさしさのない市だと思われるし、他の職員もそんな態度をとる人なのではないかと不安に思ってしまう。</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家を直すための資金繰りや家財道具などをどれだけ買い揃えることができるか不安なことばかりです。</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行政が被災者一人一人の声を聞くこと、被災者の想いや意見を聞かないで町だけきれいでも人々のくらしが本当に復興できたとはいえないと思います。</a:t>
            </a: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個人ではなかなかできない被災ゴミの処分をしてほしい。まだまだ被災ゴミが出ているのに、ゴミ捨て場で収集されないゴミが出る一方です。分別できていない被災ゴミの処分もお願いします。</a:t>
            </a: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会ったことの無い私たちに、多大な義援金、援助物資などありがとうございます。なによりも多くのボランティアの人達のおかげで、私たちは前へすすむことができました。本当にありがとうございます</a:t>
            </a:r>
            <a:r>
              <a:rPr lang="ja-JP" altLang="en-US" sz="1200" dirty="0" smtClean="0">
                <a:solidFill>
                  <a:prstClr val="black"/>
                </a:solidFill>
                <a:latin typeface="ＭＳ Ｐゴシック"/>
              </a:rPr>
              <a:t>。</a:t>
            </a:r>
            <a:endParaRPr lang="en-US" altLang="ja-JP" sz="1200" dirty="0">
              <a:solidFill>
                <a:prstClr val="black"/>
              </a:solidFill>
              <a:latin typeface="ＭＳ Ｐゴシック"/>
            </a:endParaRPr>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52</a:t>
            </a:fld>
            <a:endParaRPr kumimoji="1" lang="ja-JP" altLang="en-US"/>
          </a:p>
        </p:txBody>
      </p:sp>
    </p:spTree>
    <p:extLst>
      <p:ext uri="{BB962C8B-B14F-4D97-AF65-F5344CB8AC3E}">
        <p14:creationId xmlns:p14="http://schemas.microsoft.com/office/powerpoint/2010/main" xmlns="" val="279203245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4704" y="0"/>
            <a:ext cx="5256584"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被災者</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の声　匿名</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chor="ctr">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私の実家に避難し、今は自分の家に戻り二階で毎日生活している。新しく家を建てられることが嬉しい。</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人間的に皆様や自分も暗い毎日の暮らし送る。顔で笑って心で泣く人が多いことがよくわかりました。</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家を解体して新しい家を建てること。先が真っ暗で生きる希望なしの時、私達も７６歳になって苦しい。政府も何なし。もう少し国のためになる政府でもらいたい。自由民主党はだめだ。</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人間らしい心。思い遣りです。一番大事なことは。</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お金です。私も高齢者で脳梗塞、心臓バイパス手術を受け生きていくが？</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お金以外は何もない。</a:t>
            </a: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安倍首相外国などでばかりお金を撒き散らすことを。もう少し考えて自分の日本の国を大事にすること。考えてほしい。</a:t>
            </a: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顔で笑って心で泣く常総市の皆さんの気持ちです。腹の底から皆特に聞く言葉です</a:t>
            </a:r>
            <a:r>
              <a:rPr lang="ja-JP" altLang="en-US" sz="1200" dirty="0" smtClean="0">
                <a:solidFill>
                  <a:prstClr val="black"/>
                </a:solidFill>
                <a:latin typeface="ＭＳ Ｐゴシック"/>
              </a:rPr>
              <a:t>。</a:t>
            </a:r>
            <a:endParaRPr lang="en-US" altLang="ja-JP" sz="1200" dirty="0">
              <a:solidFill>
                <a:prstClr val="black"/>
              </a:solidFill>
              <a:latin typeface="ＭＳ Ｐゴシック"/>
            </a:endParaRPr>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53</a:t>
            </a:fld>
            <a:endParaRPr kumimoji="1" lang="ja-JP" altLang="en-US"/>
          </a:p>
        </p:txBody>
      </p:sp>
    </p:spTree>
    <p:extLst>
      <p:ext uri="{BB962C8B-B14F-4D97-AF65-F5344CB8AC3E}">
        <p14:creationId xmlns:p14="http://schemas.microsoft.com/office/powerpoint/2010/main" xmlns="" val="279203245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4704" y="0"/>
            <a:ext cx="5256584"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被災者</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の声　匿名</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a:t>
            </a:r>
            <a:r>
              <a:rPr lang="en-US" altLang="ja-JP" sz="1200" dirty="0">
                <a:solidFill>
                  <a:prstClr val="black"/>
                </a:solidFill>
                <a:latin typeface="ＭＳ Ｐゴシック"/>
              </a:rPr>
              <a:t>9/10</a:t>
            </a:r>
            <a:r>
              <a:rPr lang="ja-JP" altLang="en-US" sz="1200" dirty="0">
                <a:solidFill>
                  <a:prstClr val="black"/>
                </a:solidFill>
                <a:latin typeface="ＭＳ Ｐゴシック"/>
              </a:rPr>
              <a:t>は家にいた</a:t>
            </a:r>
            <a:r>
              <a:rPr lang="ja-JP" altLang="en-US" sz="1200" dirty="0" smtClean="0">
                <a:solidFill>
                  <a:prstClr val="black"/>
                </a:solidFill>
                <a:latin typeface="ＭＳ Ｐゴシック"/>
              </a:rPr>
              <a:t>。</a:t>
            </a:r>
            <a:endParaRPr lang="en-US" altLang="ja-JP" sz="1200" dirty="0" smtClean="0">
              <a:solidFill>
                <a:prstClr val="black"/>
              </a:solidFill>
              <a:latin typeface="ＭＳ Ｐゴシック"/>
            </a:endParaRPr>
          </a:p>
          <a:p>
            <a:pPr marL="0" lvl="0" indent="0">
              <a:spcBef>
                <a:spcPts val="0"/>
              </a:spcBef>
              <a:buNone/>
            </a:pPr>
            <a:r>
              <a:rPr lang="ja-JP" altLang="en-US" sz="1200" dirty="0" smtClean="0">
                <a:solidFill>
                  <a:prstClr val="black"/>
                </a:solidFill>
                <a:latin typeface="ＭＳ Ｐゴシック"/>
              </a:rPr>
              <a:t>・</a:t>
            </a:r>
            <a:r>
              <a:rPr lang="ja-JP" altLang="en-US" sz="1200" dirty="0">
                <a:solidFill>
                  <a:prstClr val="black"/>
                </a:solidFill>
                <a:latin typeface="ＭＳ Ｐゴシック"/>
              </a:rPr>
              <a:t>被害は床上</a:t>
            </a:r>
            <a:r>
              <a:rPr lang="ja-JP" altLang="en-US" sz="1200" dirty="0" smtClean="0">
                <a:solidFill>
                  <a:prstClr val="black"/>
                </a:solidFill>
                <a:latin typeface="ＭＳ Ｐゴシック"/>
              </a:rPr>
              <a:t>１ｍ</a:t>
            </a:r>
            <a:endParaRPr lang="en-US" altLang="ja-JP" sz="1200" dirty="0" smtClean="0">
              <a:solidFill>
                <a:prstClr val="black"/>
              </a:solidFill>
              <a:latin typeface="ＭＳ Ｐゴシック"/>
            </a:endParaRPr>
          </a:p>
          <a:p>
            <a:pPr marL="0" lvl="0" indent="0">
              <a:spcBef>
                <a:spcPts val="0"/>
              </a:spcBef>
              <a:buNone/>
            </a:pPr>
            <a:r>
              <a:rPr lang="ja-JP" altLang="en-US" sz="1200" dirty="0" smtClean="0">
                <a:solidFill>
                  <a:prstClr val="black"/>
                </a:solidFill>
                <a:latin typeface="ＭＳ Ｐゴシック"/>
              </a:rPr>
              <a:t>・</a:t>
            </a:r>
            <a:r>
              <a:rPr lang="ja-JP" altLang="en-US" sz="1200" dirty="0">
                <a:solidFill>
                  <a:prstClr val="black"/>
                </a:solidFill>
                <a:latin typeface="ＭＳ Ｐゴシック"/>
              </a:rPr>
              <a:t>翌日ボートに乗って避難→避難所半日→親せき→今は自宅に（リフォーム中）</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・玄関を使えるように</a:t>
            </a:r>
            <a:r>
              <a:rPr lang="ja-JP" altLang="en-US" sz="1200" dirty="0" smtClean="0">
                <a:solidFill>
                  <a:prstClr val="black"/>
                </a:solidFill>
                <a:latin typeface="ＭＳ Ｐゴシック"/>
              </a:rPr>
              <a:t>なった</a:t>
            </a:r>
            <a:endParaRPr lang="en-US" altLang="ja-JP" sz="1200" dirty="0" smtClean="0">
              <a:solidFill>
                <a:prstClr val="black"/>
              </a:solidFill>
              <a:latin typeface="ＭＳ Ｐゴシック"/>
            </a:endParaRPr>
          </a:p>
          <a:p>
            <a:pPr marL="0" lvl="0" indent="0">
              <a:spcBef>
                <a:spcPts val="0"/>
              </a:spcBef>
              <a:buNone/>
            </a:pPr>
            <a:r>
              <a:rPr lang="ja-JP" altLang="en-US" sz="1200" dirty="0" smtClean="0">
                <a:solidFill>
                  <a:prstClr val="black"/>
                </a:solidFill>
                <a:latin typeface="ＭＳ Ｐゴシック"/>
              </a:rPr>
              <a:t>・</a:t>
            </a:r>
            <a:r>
              <a:rPr lang="ja-JP" altLang="en-US" sz="1200" dirty="0">
                <a:solidFill>
                  <a:prstClr val="black"/>
                </a:solidFill>
                <a:latin typeface="ＭＳ Ｐゴシック"/>
              </a:rPr>
              <a:t>予備のキッチンがあったので自炊はできる</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友人が片付け手伝いしてくれた</a:t>
            </a:r>
            <a:r>
              <a:rPr lang="ja-JP" altLang="en-US" sz="1200" dirty="0" smtClean="0">
                <a:solidFill>
                  <a:prstClr val="black"/>
                </a:solidFill>
                <a:latin typeface="ＭＳ Ｐゴシック"/>
              </a:rPr>
              <a:t>こと</a:t>
            </a:r>
            <a:endParaRPr lang="en-US" altLang="ja-JP" sz="1200" dirty="0" smtClean="0">
              <a:solidFill>
                <a:prstClr val="black"/>
              </a:solidFill>
              <a:latin typeface="ＭＳ Ｐゴシック"/>
            </a:endParaRPr>
          </a:p>
          <a:p>
            <a:pPr marL="0" lvl="0" indent="0">
              <a:spcBef>
                <a:spcPts val="0"/>
              </a:spcBef>
              <a:buNone/>
            </a:pPr>
            <a:r>
              <a:rPr lang="ja-JP" altLang="en-US" sz="1200" dirty="0" smtClean="0">
                <a:solidFill>
                  <a:prstClr val="black"/>
                </a:solidFill>
                <a:latin typeface="ＭＳ Ｐゴシック"/>
              </a:rPr>
              <a:t>（</a:t>
            </a:r>
            <a:r>
              <a:rPr lang="ja-JP" altLang="en-US" sz="1200" dirty="0">
                <a:solidFill>
                  <a:prstClr val="black"/>
                </a:solidFill>
                <a:latin typeface="ＭＳ Ｐゴシック"/>
              </a:rPr>
              <a:t>つらかったこと）常総市の名が広がった（！？）</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「すぐに逃げろ」という</a:t>
            </a:r>
            <a:r>
              <a:rPr lang="ja-JP" altLang="en-US" sz="1200" dirty="0" smtClean="0">
                <a:solidFill>
                  <a:prstClr val="black"/>
                </a:solidFill>
                <a:latin typeface="ＭＳ Ｐゴシック"/>
              </a:rPr>
              <a:t>こと</a:t>
            </a:r>
            <a:endParaRPr lang="en-US" altLang="ja-JP" sz="1200" dirty="0" smtClean="0">
              <a:solidFill>
                <a:prstClr val="black"/>
              </a:solidFill>
              <a:latin typeface="ＭＳ Ｐゴシック"/>
            </a:endParaRPr>
          </a:p>
          <a:p>
            <a:pPr marL="0" lvl="0" indent="0">
              <a:spcBef>
                <a:spcPts val="0"/>
              </a:spcBef>
              <a:buNone/>
            </a:pPr>
            <a:r>
              <a:rPr lang="ja-JP" altLang="en-US" sz="1200" dirty="0" smtClean="0">
                <a:solidFill>
                  <a:prstClr val="black"/>
                </a:solidFill>
                <a:latin typeface="ＭＳ Ｐゴシック"/>
              </a:rPr>
              <a:t>警報</a:t>
            </a:r>
            <a:r>
              <a:rPr lang="ja-JP" altLang="en-US" sz="1200" dirty="0">
                <a:solidFill>
                  <a:prstClr val="black"/>
                </a:solidFill>
                <a:latin typeface="ＭＳ Ｐゴシック"/>
              </a:rPr>
              <a:t>をきくこと</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金銭的→リフォーム</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・金銭的支援→年齢によらず現金で→個人にいきわたるように　　　　　　　　　　　　　　　　　　　　　　　　　　　　　　　　　　　　　家を直す</a:t>
            </a:r>
            <a:r>
              <a:rPr lang="ja-JP" altLang="en-US" sz="1200" dirty="0" smtClean="0">
                <a:solidFill>
                  <a:prstClr val="black"/>
                </a:solidFill>
                <a:latin typeface="ＭＳ Ｐゴシック"/>
              </a:rPr>
              <a:t>資金</a:t>
            </a:r>
            <a:endParaRPr lang="en-US" altLang="ja-JP" sz="1200" dirty="0" smtClean="0">
              <a:solidFill>
                <a:prstClr val="black"/>
              </a:solidFill>
              <a:latin typeface="ＭＳ Ｐゴシック"/>
            </a:endParaRPr>
          </a:p>
          <a:p>
            <a:pPr marL="0" lvl="0" indent="0">
              <a:spcBef>
                <a:spcPts val="0"/>
              </a:spcBef>
              <a:buNone/>
            </a:pPr>
            <a:r>
              <a:rPr lang="ja-JP" altLang="en-US" sz="1200" dirty="0" smtClean="0">
                <a:solidFill>
                  <a:prstClr val="black"/>
                </a:solidFill>
                <a:latin typeface="ＭＳ Ｐゴシック"/>
              </a:rPr>
              <a:t>・</a:t>
            </a:r>
            <a:r>
              <a:rPr lang="ja-JP" altLang="en-US" sz="1200" dirty="0">
                <a:solidFill>
                  <a:prstClr val="black"/>
                </a:solidFill>
                <a:latin typeface="ＭＳ Ｐゴシック"/>
              </a:rPr>
              <a:t>一人一人の意識が必要</a:t>
            </a: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対応が遅い（</a:t>
            </a:r>
            <a:r>
              <a:rPr lang="ja-JP" altLang="en-US" sz="1200" dirty="0" err="1">
                <a:solidFill>
                  <a:prstClr val="black"/>
                </a:solidFill>
                <a:latin typeface="ＭＳ Ｐゴシック"/>
              </a:rPr>
              <a:t>後手後手</a:t>
            </a:r>
            <a:r>
              <a:rPr lang="ja-JP" altLang="en-US" sz="1200" dirty="0">
                <a:solidFill>
                  <a:prstClr val="black"/>
                </a:solidFill>
                <a:latin typeface="ＭＳ Ｐゴシック"/>
              </a:rPr>
              <a:t>）→産業はいき物のお金等矛盾</a:t>
            </a: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義援金、ボランティアありがとうございます</a:t>
            </a:r>
            <a:endParaRPr lang="en-US" altLang="ja-JP" sz="1200" dirty="0">
              <a:solidFill>
                <a:prstClr val="black"/>
              </a:solidFill>
              <a:latin typeface="ＭＳ Ｐゴシック"/>
            </a:endParaRPr>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54</a:t>
            </a:fld>
            <a:endParaRPr kumimoji="1" lang="ja-JP" altLang="en-US"/>
          </a:p>
        </p:txBody>
      </p:sp>
    </p:spTree>
    <p:extLst>
      <p:ext uri="{BB962C8B-B14F-4D97-AF65-F5344CB8AC3E}">
        <p14:creationId xmlns:p14="http://schemas.microsoft.com/office/powerpoint/2010/main" xmlns="" val="279203245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4704" y="0"/>
            <a:ext cx="5256584"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被災者</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の声　匿名</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最初市役所まで膝ぐらいまで水につかって歩いて避難しました。</a:t>
            </a:r>
            <a:r>
              <a:rPr lang="en-US" altLang="ja-JP" sz="1200" dirty="0">
                <a:solidFill>
                  <a:prstClr val="black"/>
                </a:solidFill>
                <a:latin typeface="ＭＳ Ｐゴシック"/>
              </a:rPr>
              <a:t>2</a:t>
            </a:r>
            <a:r>
              <a:rPr lang="ja-JP" altLang="en-US" sz="1200" dirty="0">
                <a:solidFill>
                  <a:prstClr val="black"/>
                </a:solidFill>
                <a:latin typeface="ＭＳ Ｐゴシック"/>
              </a:rPr>
              <a:t>日そこにいて、あすなろの里に移りました。和室で松崎さんご家族と</a:t>
            </a:r>
            <a:r>
              <a:rPr lang="en-US" altLang="ja-JP" sz="1200" dirty="0">
                <a:solidFill>
                  <a:prstClr val="black"/>
                </a:solidFill>
                <a:latin typeface="ＭＳ Ｐゴシック"/>
              </a:rPr>
              <a:t>7</a:t>
            </a:r>
            <a:r>
              <a:rPr lang="ja-JP" altLang="en-US" sz="1200" dirty="0">
                <a:solidFill>
                  <a:prstClr val="black"/>
                </a:solidFill>
                <a:latin typeface="ＭＳ Ｐゴシック"/>
              </a:rPr>
              <a:t>人で、自分たち</a:t>
            </a:r>
            <a:r>
              <a:rPr lang="en-US" altLang="ja-JP" sz="1200" dirty="0">
                <a:solidFill>
                  <a:prstClr val="black"/>
                </a:solidFill>
                <a:latin typeface="ＭＳ Ｐゴシック"/>
              </a:rPr>
              <a:t>2</a:t>
            </a:r>
            <a:r>
              <a:rPr lang="ja-JP" altLang="en-US" sz="1200" dirty="0">
                <a:solidFill>
                  <a:prstClr val="black"/>
                </a:solidFill>
                <a:latin typeface="ＭＳ Ｐゴシック"/>
              </a:rPr>
              <a:t>人と一緒に行きました。食事、風呂が使えたので生活には困らなかった。朝</a:t>
            </a:r>
            <a:r>
              <a:rPr lang="en-US" altLang="ja-JP" sz="1200" dirty="0">
                <a:solidFill>
                  <a:prstClr val="black"/>
                </a:solidFill>
                <a:latin typeface="ＭＳ Ｐゴシック"/>
              </a:rPr>
              <a:t>7</a:t>
            </a:r>
            <a:r>
              <a:rPr lang="ja-JP" altLang="en-US" sz="1200" dirty="0">
                <a:solidFill>
                  <a:prstClr val="black"/>
                </a:solidFill>
                <a:latin typeface="ＭＳ Ｐゴシック"/>
              </a:rPr>
              <a:t>時のバスで水海道駅まで行き、電車で中妻まで仕事に行っていました。帰りは市内に住む父が送ってくれていました。</a:t>
            </a:r>
            <a:r>
              <a:rPr lang="en-US" altLang="ja-JP" sz="1200" dirty="0">
                <a:solidFill>
                  <a:prstClr val="black"/>
                </a:solidFill>
                <a:latin typeface="ＭＳ Ｐゴシック"/>
              </a:rPr>
              <a:t>10</a:t>
            </a:r>
            <a:r>
              <a:rPr lang="ja-JP" altLang="en-US" sz="1200" dirty="0">
                <a:solidFill>
                  <a:prstClr val="black"/>
                </a:solidFill>
                <a:latin typeface="ＭＳ Ｐゴシック"/>
              </a:rPr>
              <a:t>月中につくばに住めることが分かったが支援金などの支給を待つため、常総に留まり</a:t>
            </a:r>
            <a:r>
              <a:rPr lang="en-US" altLang="ja-JP" sz="1200" dirty="0">
                <a:solidFill>
                  <a:prstClr val="black"/>
                </a:solidFill>
                <a:latin typeface="ＭＳ Ｐゴシック"/>
              </a:rPr>
              <a:t>12/1</a:t>
            </a:r>
            <a:r>
              <a:rPr lang="ja-JP" altLang="en-US" sz="1200" dirty="0">
                <a:solidFill>
                  <a:prstClr val="black"/>
                </a:solidFill>
                <a:latin typeface="ＭＳ Ｐゴシック"/>
              </a:rPr>
              <a:t>に移ってきた。ボランティアを頼んで移りました。手続きなどまだ残っているので常総に戻る予定もある。</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仕事に行く、家に居るという点では変化がない。週に２回リハビリの</a:t>
            </a:r>
            <a:r>
              <a:rPr lang="ja-JP" altLang="en-US" sz="1200" dirty="0" err="1">
                <a:solidFill>
                  <a:prstClr val="black"/>
                </a:solidFill>
                <a:latin typeface="ＭＳ Ｐゴシック"/>
              </a:rPr>
              <a:t>きぬ</a:t>
            </a:r>
            <a:r>
              <a:rPr lang="ja-JP" altLang="en-US" sz="1200" dirty="0">
                <a:solidFill>
                  <a:prstClr val="black"/>
                </a:solidFill>
                <a:latin typeface="ＭＳ Ｐゴシック"/>
              </a:rPr>
              <a:t>医師会に通院していたがそれはできないでいる。</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ボランティアの人が毎回来てくれてうれしかった。マッサージの人など。みんな一緒にいたからプライベートなことができなかった。</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行政はどうしようもない。義援金に</a:t>
            </a:r>
            <a:r>
              <a:rPr lang="ja-JP" altLang="en-US" sz="1200" dirty="0" err="1">
                <a:solidFill>
                  <a:prstClr val="black"/>
                </a:solidFill>
                <a:latin typeface="ＭＳ Ｐゴシック"/>
              </a:rPr>
              <a:t>しろ</a:t>
            </a:r>
            <a:r>
              <a:rPr lang="ja-JP" altLang="en-US" sz="1200" dirty="0">
                <a:solidFill>
                  <a:prstClr val="black"/>
                </a:solidFill>
                <a:latin typeface="ＭＳ Ｐゴシック"/>
              </a:rPr>
              <a:t>見舞金にしろ、行政は</a:t>
            </a:r>
            <a:r>
              <a:rPr lang="en-US" altLang="ja-JP" sz="1200" dirty="0">
                <a:solidFill>
                  <a:prstClr val="black"/>
                </a:solidFill>
                <a:latin typeface="ＭＳ Ｐゴシック"/>
              </a:rPr>
              <a:t>12/8</a:t>
            </a:r>
            <a:r>
              <a:rPr lang="ja-JP" altLang="en-US" sz="1200" dirty="0">
                <a:solidFill>
                  <a:prstClr val="black"/>
                </a:solidFill>
                <a:latin typeface="ＭＳ Ｐゴシック"/>
              </a:rPr>
              <a:t>にやっと口座に振り込みがあった。その間何やってたんだと言いたくなる。</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健康のこと</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考える暇がない。それより自分のことで精一杯。</a:t>
            </a: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行政は遅い。</a:t>
            </a: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ない</a:t>
            </a:r>
            <a:endParaRPr lang="en-US" altLang="ja-JP" sz="1200"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55</a:t>
            </a:fld>
            <a:endParaRPr kumimoji="1" lang="ja-JP" altLang="en-US"/>
          </a:p>
        </p:txBody>
      </p:sp>
    </p:spTree>
    <p:extLst>
      <p:ext uri="{BB962C8B-B14F-4D97-AF65-F5344CB8AC3E}">
        <p14:creationId xmlns:p14="http://schemas.microsoft.com/office/powerpoint/2010/main" xmlns="" val="279203245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4704" y="0"/>
            <a:ext cx="5256584"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被災者</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の声　匿名</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chor="ctr">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en-US" altLang="ja-JP" sz="1200" dirty="0">
                <a:solidFill>
                  <a:prstClr val="black"/>
                </a:solidFill>
                <a:latin typeface="ＭＳ Ｐゴシック"/>
              </a:rPr>
              <a:t>10</a:t>
            </a:r>
            <a:r>
              <a:rPr lang="ja-JP" altLang="en-US" sz="1200" dirty="0">
                <a:solidFill>
                  <a:prstClr val="black"/>
                </a:solidFill>
                <a:latin typeface="ＭＳ Ｐゴシック"/>
              </a:rPr>
              <a:t>日避難勧告聞く</a:t>
            </a:r>
          </a:p>
          <a:p>
            <a:pPr marL="0" lvl="0" indent="0">
              <a:spcBef>
                <a:spcPts val="0"/>
              </a:spcBef>
              <a:buNone/>
            </a:pPr>
            <a:r>
              <a:rPr lang="en-US" altLang="ja-JP" sz="1200" dirty="0">
                <a:solidFill>
                  <a:prstClr val="black"/>
                </a:solidFill>
                <a:latin typeface="ＭＳ Ｐゴシック"/>
              </a:rPr>
              <a:t>11</a:t>
            </a:r>
            <a:r>
              <a:rPr lang="ja-JP" altLang="en-US" sz="1200" dirty="0">
                <a:solidFill>
                  <a:prstClr val="black"/>
                </a:solidFill>
                <a:latin typeface="ＭＳ Ｐゴシック"/>
              </a:rPr>
              <a:t>日</a:t>
            </a:r>
            <a:r>
              <a:rPr lang="en-US" altLang="ja-JP" sz="1200" dirty="0">
                <a:solidFill>
                  <a:prstClr val="black"/>
                </a:solidFill>
                <a:latin typeface="ＭＳ Ｐゴシック"/>
              </a:rPr>
              <a:t>8</a:t>
            </a:r>
            <a:r>
              <a:rPr lang="ja-JP" altLang="en-US" sz="1200" dirty="0">
                <a:solidFill>
                  <a:prstClr val="black"/>
                </a:solidFill>
                <a:latin typeface="ＭＳ Ｐゴシック"/>
              </a:rPr>
              <a:t>時床上浸水常総線高架橋に避難（常備薬）忘れる。午後</a:t>
            </a:r>
            <a:r>
              <a:rPr lang="en-US" altLang="ja-JP" sz="1200" dirty="0">
                <a:solidFill>
                  <a:prstClr val="black"/>
                </a:solidFill>
                <a:latin typeface="ＭＳ Ｐゴシック"/>
              </a:rPr>
              <a:t>2</a:t>
            </a:r>
            <a:r>
              <a:rPr lang="ja-JP" altLang="en-US" sz="1200" dirty="0">
                <a:solidFill>
                  <a:prstClr val="black"/>
                </a:solidFill>
                <a:latin typeface="ＭＳ Ｐゴシック"/>
              </a:rPr>
              <a:t>時半、ヘリコプターで前川製作所グランドに同</a:t>
            </a:r>
            <a:r>
              <a:rPr lang="en-US" altLang="ja-JP" sz="1200" dirty="0">
                <a:solidFill>
                  <a:prstClr val="black"/>
                </a:solidFill>
                <a:latin typeface="ＭＳ Ｐゴシック"/>
              </a:rPr>
              <a:t>4</a:t>
            </a:r>
            <a:r>
              <a:rPr lang="ja-JP" altLang="en-US" sz="1200" dirty="0">
                <a:solidFill>
                  <a:prstClr val="black"/>
                </a:solidFill>
                <a:latin typeface="ＭＳ Ｐゴシック"/>
              </a:rPr>
              <a:t>時半頃守谷体育館へ午後</a:t>
            </a:r>
            <a:r>
              <a:rPr lang="en-US" altLang="ja-JP" sz="1200" dirty="0">
                <a:solidFill>
                  <a:prstClr val="black"/>
                </a:solidFill>
                <a:latin typeface="ＭＳ Ｐゴシック"/>
              </a:rPr>
              <a:t>9</a:t>
            </a:r>
            <a:r>
              <a:rPr lang="ja-JP" altLang="en-US" sz="1200" dirty="0">
                <a:solidFill>
                  <a:prstClr val="black"/>
                </a:solidFill>
                <a:latin typeface="ＭＳ Ｐゴシック"/>
              </a:rPr>
              <a:t>時血圧が上がり（</a:t>
            </a:r>
            <a:r>
              <a:rPr lang="en-US" altLang="ja-JP" sz="1200" dirty="0">
                <a:solidFill>
                  <a:prstClr val="black"/>
                </a:solidFill>
                <a:latin typeface="ＭＳ Ｐゴシック"/>
              </a:rPr>
              <a:t>200</a:t>
            </a:r>
            <a:r>
              <a:rPr lang="ja-JP" altLang="en-US" sz="1200" dirty="0">
                <a:solidFill>
                  <a:prstClr val="black"/>
                </a:solidFill>
                <a:latin typeface="ＭＳ Ｐゴシック"/>
              </a:rPr>
              <a:t>）救急車で病院に運ばれる　</a:t>
            </a:r>
            <a:r>
              <a:rPr lang="en-US" altLang="ja-JP" sz="1200" dirty="0">
                <a:solidFill>
                  <a:prstClr val="black"/>
                </a:solidFill>
                <a:latin typeface="ＭＳ Ｐゴシック"/>
              </a:rPr>
              <a:t>10</a:t>
            </a:r>
            <a:r>
              <a:rPr lang="ja-JP" altLang="en-US" sz="1200" dirty="0">
                <a:solidFill>
                  <a:prstClr val="black"/>
                </a:solidFill>
                <a:latin typeface="ＭＳ Ｐゴシック"/>
              </a:rPr>
              <a:t>時</a:t>
            </a:r>
            <a:r>
              <a:rPr lang="en-US" altLang="ja-JP" sz="1200" dirty="0">
                <a:solidFill>
                  <a:prstClr val="black"/>
                </a:solidFill>
                <a:latin typeface="ＭＳ Ｐゴシック"/>
              </a:rPr>
              <a:t>30</a:t>
            </a:r>
            <a:r>
              <a:rPr lang="ja-JP" altLang="en-US" sz="1200" dirty="0">
                <a:solidFill>
                  <a:prstClr val="black"/>
                </a:solidFill>
                <a:latin typeface="ＭＳ Ｐゴシック"/>
              </a:rPr>
              <a:t>頃避難所に座る</a:t>
            </a:r>
          </a:p>
          <a:p>
            <a:pPr marL="0" lvl="0" indent="0">
              <a:spcBef>
                <a:spcPts val="0"/>
              </a:spcBef>
              <a:buNone/>
            </a:pPr>
            <a:r>
              <a:rPr lang="en-US" altLang="ja-JP" sz="1200" dirty="0">
                <a:solidFill>
                  <a:prstClr val="black"/>
                </a:solidFill>
                <a:latin typeface="ＭＳ Ｐゴシック"/>
              </a:rPr>
              <a:t>9/19</a:t>
            </a:r>
            <a:r>
              <a:rPr lang="ja-JP" altLang="en-US" sz="1200" dirty="0">
                <a:solidFill>
                  <a:prstClr val="black"/>
                </a:solidFill>
                <a:latin typeface="ＭＳ Ｐゴシック"/>
              </a:rPr>
              <a:t>避難所移動する（守谷学びの里）</a:t>
            </a:r>
          </a:p>
          <a:p>
            <a:pPr marL="0" lvl="0" indent="0">
              <a:spcBef>
                <a:spcPts val="0"/>
              </a:spcBef>
              <a:buNone/>
            </a:pPr>
            <a:r>
              <a:rPr lang="en-US" altLang="ja-JP" sz="1200" dirty="0">
                <a:solidFill>
                  <a:prstClr val="black"/>
                </a:solidFill>
                <a:latin typeface="ＭＳ Ｐゴシック"/>
              </a:rPr>
              <a:t>10/10</a:t>
            </a:r>
            <a:r>
              <a:rPr lang="ja-JP" altLang="en-US" sz="1200" dirty="0">
                <a:solidFill>
                  <a:prstClr val="black"/>
                </a:solidFill>
                <a:latin typeface="ＭＳ Ｐゴシック"/>
              </a:rPr>
              <a:t>また移動（あすなろの里）</a:t>
            </a:r>
            <a:r>
              <a:rPr lang="en-US" altLang="ja-JP" sz="1200" dirty="0">
                <a:solidFill>
                  <a:prstClr val="black"/>
                </a:solidFill>
                <a:latin typeface="ＭＳ Ｐゴシック"/>
              </a:rPr>
              <a:t>11</a:t>
            </a:r>
            <a:r>
              <a:rPr lang="ja-JP" altLang="en-US" sz="1200" dirty="0">
                <a:solidFill>
                  <a:prstClr val="black"/>
                </a:solidFill>
                <a:latin typeface="ＭＳ Ｐゴシック"/>
              </a:rPr>
              <a:t>月に入りアパート掃除片付けに週</a:t>
            </a:r>
            <a:r>
              <a:rPr lang="en-US" altLang="ja-JP" sz="1200" dirty="0">
                <a:solidFill>
                  <a:prstClr val="black"/>
                </a:solidFill>
                <a:latin typeface="ＭＳ Ｐゴシック"/>
              </a:rPr>
              <a:t>2</a:t>
            </a:r>
            <a:r>
              <a:rPr lang="ja-JP" altLang="en-US" sz="1200" dirty="0">
                <a:solidFill>
                  <a:prstClr val="black"/>
                </a:solidFill>
                <a:latin typeface="ＭＳ Ｐゴシック"/>
              </a:rPr>
              <a:t>日位往復する。</a:t>
            </a:r>
            <a:r>
              <a:rPr lang="en-US" altLang="ja-JP" sz="1200" dirty="0">
                <a:solidFill>
                  <a:prstClr val="black"/>
                </a:solidFill>
                <a:latin typeface="ＭＳ Ｐゴシック"/>
              </a:rPr>
              <a:t>11/20</a:t>
            </a:r>
            <a:r>
              <a:rPr lang="ja-JP" altLang="en-US" sz="1200" dirty="0">
                <a:solidFill>
                  <a:prstClr val="black"/>
                </a:solidFill>
                <a:latin typeface="ＭＳ Ｐゴシック"/>
              </a:rPr>
              <a:t>頃</a:t>
            </a:r>
            <a:r>
              <a:rPr lang="en-US" altLang="ja-JP" sz="1200" dirty="0">
                <a:solidFill>
                  <a:prstClr val="black"/>
                </a:solidFill>
                <a:latin typeface="ＭＳ Ｐゴシック"/>
              </a:rPr>
              <a:t>4</a:t>
            </a:r>
            <a:r>
              <a:rPr lang="ja-JP" altLang="en-US" sz="1200" dirty="0">
                <a:solidFill>
                  <a:prstClr val="black"/>
                </a:solidFill>
                <a:latin typeface="ＭＳ Ｐゴシック"/>
              </a:rPr>
              <a:t>度目の移動の話あり　</a:t>
            </a:r>
            <a:r>
              <a:rPr lang="en-US" altLang="ja-JP" sz="1200" dirty="0">
                <a:solidFill>
                  <a:prstClr val="black"/>
                </a:solidFill>
                <a:latin typeface="ＭＳ Ｐゴシック"/>
              </a:rPr>
              <a:t>30</a:t>
            </a:r>
            <a:r>
              <a:rPr lang="ja-JP" altLang="en-US" sz="1200" dirty="0">
                <a:solidFill>
                  <a:prstClr val="black"/>
                </a:solidFill>
                <a:latin typeface="ＭＳ Ｐゴシック"/>
              </a:rPr>
              <a:t>日アパートに帰る</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前の生活とはさほど変わらず襖類まだ入らず隙間風の中過ごしている。</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一人身の中避難所で知り合い家庭的家族的な出会いがうれしかった。</a:t>
            </a:r>
          </a:p>
          <a:p>
            <a:pPr marL="0" lvl="0" indent="0">
              <a:spcBef>
                <a:spcPts val="0"/>
              </a:spcBef>
              <a:buNone/>
            </a:pPr>
            <a:r>
              <a:rPr lang="ja-JP" altLang="en-US" sz="1200" dirty="0">
                <a:solidFill>
                  <a:prstClr val="black"/>
                </a:solidFill>
                <a:latin typeface="ＭＳ Ｐゴシック"/>
              </a:rPr>
              <a:t>つらかったこと</a:t>
            </a:r>
          </a:p>
          <a:p>
            <a:pPr marL="0" lvl="0" indent="0">
              <a:spcBef>
                <a:spcPts val="0"/>
              </a:spcBef>
              <a:buNone/>
            </a:pPr>
            <a:r>
              <a:rPr lang="ja-JP" altLang="en-US" sz="1200" dirty="0">
                <a:solidFill>
                  <a:prstClr val="black"/>
                </a:solidFill>
                <a:latin typeface="ＭＳ Ｐゴシック"/>
              </a:rPr>
              <a:t>人間関係、いろいろな問題も有りましたが</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市役所、アパートの大家の対応が遅い事</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又この様な災害があったら年も年だし一人で生きのがれるかなと</a:t>
            </a: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⑥</a:t>
            </a:r>
            <a:r>
              <a:rPr lang="ja-JP" altLang="en-US" sz="1200" b="1" dirty="0">
                <a:solidFill>
                  <a:prstClr val="black"/>
                </a:solidFill>
                <a:latin typeface="ＭＳ Ｐゴシック"/>
              </a:rPr>
              <a:t>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思いつきません</a:t>
            </a: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自然災害　いざその時に会ってみないと恐ろしさ・怖さは解らないと</a:t>
            </a:r>
            <a:r>
              <a:rPr lang="ja-JP" altLang="en-US" sz="1200" dirty="0" smtClean="0">
                <a:solidFill>
                  <a:prstClr val="black"/>
                </a:solidFill>
                <a:latin typeface="ＭＳ Ｐゴシック"/>
              </a:rPr>
              <a:t>思います</a:t>
            </a:r>
            <a:endParaRPr lang="en-US" altLang="ja-JP" sz="1200" dirty="0">
              <a:solidFill>
                <a:prstClr val="black"/>
              </a:solidFill>
              <a:latin typeface="ＭＳ Ｐゴシック"/>
            </a:endParaRPr>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56</a:t>
            </a:fld>
            <a:endParaRPr kumimoji="1" lang="ja-JP" altLang="en-US"/>
          </a:p>
        </p:txBody>
      </p:sp>
    </p:spTree>
    <p:extLst>
      <p:ext uri="{BB962C8B-B14F-4D97-AF65-F5344CB8AC3E}">
        <p14:creationId xmlns:p14="http://schemas.microsoft.com/office/powerpoint/2010/main" xmlns="" val="279203245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4704" y="0"/>
            <a:ext cx="5256584"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被災者</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の声　匿名</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en-US" altLang="ja-JP" sz="1200" dirty="0">
                <a:solidFill>
                  <a:prstClr val="black"/>
                </a:solidFill>
                <a:latin typeface="ＭＳ Ｐゴシック"/>
              </a:rPr>
              <a:t>11</a:t>
            </a:r>
            <a:r>
              <a:rPr lang="ja-JP" altLang="en-US" sz="1200" dirty="0">
                <a:solidFill>
                  <a:prstClr val="black"/>
                </a:solidFill>
                <a:latin typeface="ＭＳ Ｐゴシック"/>
              </a:rPr>
              <a:t>日から避難所ですごしてきました。つくばの住宅を紹介されましたが、通勤に時間がかかる事もあり、毎日朝夕</a:t>
            </a:r>
            <a:r>
              <a:rPr lang="en-US" altLang="ja-JP" sz="1200" dirty="0">
                <a:solidFill>
                  <a:prstClr val="black"/>
                </a:solidFill>
                <a:latin typeface="ＭＳ Ｐゴシック"/>
              </a:rPr>
              <a:t>1</a:t>
            </a:r>
            <a:r>
              <a:rPr lang="ja-JP" altLang="en-US" sz="1200" dirty="0">
                <a:solidFill>
                  <a:prstClr val="black"/>
                </a:solidFill>
                <a:latin typeface="ＭＳ Ｐゴシック"/>
              </a:rPr>
              <a:t>時間ずつ何かむだな生活をおくっている気がします。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かわいがっていた犬が死んでしまい、何でと思うことが多くあります。何で私だったんだろうとか、何が悪かったのだろうと思う事だらけです。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うれしかった事は自</a:t>
            </a:r>
            <a:r>
              <a:rPr lang="ja-JP" altLang="en-US" sz="1200" dirty="0" err="1">
                <a:solidFill>
                  <a:prstClr val="black"/>
                </a:solidFill>
                <a:latin typeface="ＭＳ Ｐゴシック"/>
              </a:rPr>
              <a:t>え</a:t>
            </a:r>
            <a:r>
              <a:rPr lang="ja-JP" altLang="en-US" sz="1200" dirty="0">
                <a:solidFill>
                  <a:prstClr val="black"/>
                </a:solidFill>
                <a:latin typeface="ＭＳ Ｐゴシック"/>
              </a:rPr>
              <a:t>いたいに助けて頂いた事　皆さんにありがたい言葉を頂いたこと</a:t>
            </a:r>
          </a:p>
          <a:p>
            <a:pPr marL="0" lvl="0" indent="0">
              <a:spcBef>
                <a:spcPts val="0"/>
              </a:spcBef>
              <a:buNone/>
            </a:pPr>
            <a:r>
              <a:rPr lang="ja-JP" altLang="en-US" sz="1200" dirty="0">
                <a:solidFill>
                  <a:prstClr val="black"/>
                </a:solidFill>
                <a:latin typeface="ＭＳ Ｐゴシック"/>
              </a:rPr>
              <a:t>つらかった事</a:t>
            </a:r>
          </a:p>
          <a:p>
            <a:pPr marL="0" lvl="0" indent="0">
              <a:spcBef>
                <a:spcPts val="0"/>
              </a:spcBef>
              <a:buNone/>
            </a:pPr>
            <a:r>
              <a:rPr lang="ja-JP" altLang="en-US" sz="1200" dirty="0">
                <a:solidFill>
                  <a:prstClr val="black"/>
                </a:solidFill>
                <a:latin typeface="ＭＳ Ｐゴシック"/>
              </a:rPr>
              <a:t>犬が死んでしまった事　</a:t>
            </a:r>
          </a:p>
          <a:p>
            <a:pPr marL="0" lvl="0" indent="0">
              <a:spcBef>
                <a:spcPts val="0"/>
              </a:spcBef>
              <a:buNone/>
            </a:pPr>
            <a:r>
              <a:rPr lang="ja-JP" altLang="en-US" sz="1200" dirty="0">
                <a:solidFill>
                  <a:prstClr val="black"/>
                </a:solidFill>
                <a:latin typeface="ＭＳ Ｐゴシック"/>
              </a:rPr>
              <a:t>大切にしていた物が無くなってしまった事</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大切な物は常にそばにおいて置く事</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また住所が変わる事でのわずらわしさ。手続きのめんどうさなど</a:t>
            </a: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人の気持ちをもっと考えてもらいたい</a:t>
            </a:r>
          </a:p>
          <a:p>
            <a:pPr marL="0" lvl="0" indent="0">
              <a:spcBef>
                <a:spcPts val="0"/>
              </a:spcBef>
              <a:buNone/>
            </a:pPr>
            <a:r>
              <a:rPr lang="ja-JP" altLang="en-US" sz="1200" dirty="0">
                <a:solidFill>
                  <a:prstClr val="black"/>
                </a:solidFill>
                <a:latin typeface="ＭＳ Ｐゴシック"/>
              </a:rPr>
              <a:t>色々な事を話す事すらいやな時がある。もっと理解してほしい</a:t>
            </a: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行政どうりにいかない事がたくさんあるという事</a:t>
            </a:r>
          </a:p>
          <a:p>
            <a:pPr marL="0" lvl="0" indent="0">
              <a:spcBef>
                <a:spcPts val="0"/>
              </a:spcBef>
              <a:buNone/>
            </a:pPr>
            <a:r>
              <a:rPr lang="ja-JP" altLang="en-US" sz="1200" dirty="0">
                <a:solidFill>
                  <a:prstClr val="black"/>
                </a:solidFill>
                <a:latin typeface="ＭＳ Ｐゴシック"/>
              </a:rPr>
              <a:t>時間も休みが無く話しに行く時間すらない事</a:t>
            </a:r>
          </a:p>
          <a:p>
            <a:pPr marL="0" lvl="0" indent="0">
              <a:spcBef>
                <a:spcPts val="0"/>
              </a:spcBef>
              <a:buNone/>
            </a:pPr>
            <a:r>
              <a:rPr lang="ja-JP" altLang="en-US" sz="1200" dirty="0">
                <a:solidFill>
                  <a:prstClr val="black"/>
                </a:solidFill>
                <a:latin typeface="ＭＳ Ｐゴシック"/>
              </a:rPr>
              <a:t>休みのときにでも相談に行けるようにして欲しい</a:t>
            </a: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のどもとを通ればどうり、もうすべてが上手いっていると思っている方が多く居ると思いますがまだまだすべてが終わっていないし行政が上手いていないと思います。</a:t>
            </a:r>
            <a:endParaRPr lang="en-US" altLang="ja-JP" sz="1200"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57</a:t>
            </a:fld>
            <a:endParaRPr kumimoji="1" lang="ja-JP" altLang="en-US"/>
          </a:p>
        </p:txBody>
      </p:sp>
    </p:spTree>
    <p:extLst>
      <p:ext uri="{BB962C8B-B14F-4D97-AF65-F5344CB8AC3E}">
        <p14:creationId xmlns:p14="http://schemas.microsoft.com/office/powerpoint/2010/main" xmlns="" val="279203245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4704" y="0"/>
            <a:ext cx="5256584"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被災者</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の声　匿名</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chor="ctr">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dirty="0">
              <a:solidFill>
                <a:prstClr val="black"/>
              </a:solidFill>
              <a:latin typeface="ＭＳ Ｐゴシック"/>
            </a:endParaRPr>
          </a:p>
          <a:p>
            <a:pPr marL="0" lvl="0" indent="0">
              <a:spcBef>
                <a:spcPts val="0"/>
              </a:spcBef>
              <a:buNone/>
            </a:pPr>
            <a:r>
              <a:rPr lang="ja-JP" altLang="en-US" sz="1200" dirty="0" smtClean="0">
                <a:solidFill>
                  <a:prstClr val="black"/>
                </a:solidFill>
                <a:latin typeface="ＭＳ Ｐゴシック"/>
              </a:rPr>
              <a:t>あすなろ</a:t>
            </a:r>
            <a:r>
              <a:rPr lang="ja-JP" altLang="en-US" sz="1200" dirty="0">
                <a:solidFill>
                  <a:prstClr val="black"/>
                </a:solidFill>
                <a:latin typeface="ＭＳ Ｐゴシック"/>
              </a:rPr>
              <a:t>へ</a:t>
            </a:r>
            <a:r>
              <a:rPr lang="en-US" altLang="ja-JP" sz="1200" dirty="0">
                <a:solidFill>
                  <a:prstClr val="black"/>
                </a:solidFill>
                <a:latin typeface="ＭＳ Ｐゴシック"/>
              </a:rPr>
              <a:t>13</a:t>
            </a:r>
            <a:r>
              <a:rPr lang="ja-JP" altLang="en-US" sz="1200" dirty="0">
                <a:solidFill>
                  <a:prstClr val="black"/>
                </a:solidFill>
                <a:latin typeface="ＭＳ Ｐゴシック"/>
              </a:rPr>
              <a:t>日に避難（手をケガしたので）家族と小絹へ行くが骨折してしまい家族にすまない気持ち。病院へはボランティアに送迎してもらった。自宅は</a:t>
            </a:r>
            <a:r>
              <a:rPr lang="en-US" altLang="ja-JP" sz="1200" dirty="0">
                <a:solidFill>
                  <a:prstClr val="black"/>
                </a:solidFill>
                <a:latin typeface="ＭＳ Ｐゴシック"/>
              </a:rPr>
              <a:t>1</a:t>
            </a:r>
            <a:r>
              <a:rPr lang="ja-JP" altLang="en-US" sz="1200" dirty="0">
                <a:solidFill>
                  <a:prstClr val="black"/>
                </a:solidFill>
                <a:latin typeface="ＭＳ Ｐゴシック"/>
              </a:rPr>
              <a:t>月中旬から大工が入る。</a:t>
            </a:r>
            <a:r>
              <a:rPr lang="en-US" altLang="ja-JP" sz="1200" dirty="0">
                <a:solidFill>
                  <a:prstClr val="black"/>
                </a:solidFill>
                <a:latin typeface="ＭＳ Ｐゴシック"/>
              </a:rPr>
              <a:t>"</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a:t>
            </a:r>
            <a:r>
              <a:rPr lang="ja-JP" altLang="en-US" sz="1200" b="1" dirty="0" smtClean="0">
                <a:solidFill>
                  <a:prstClr val="black"/>
                </a:solidFill>
                <a:latin typeface="ＭＳ Ｐゴシック"/>
              </a:rPr>
              <a:t>か</a:t>
            </a:r>
            <a:endParaRPr lang="ja-JP" altLang="en-US" sz="1200" dirty="0">
              <a:solidFill>
                <a:prstClr val="black"/>
              </a:solidFill>
              <a:latin typeface="ＭＳ Ｐゴシック"/>
            </a:endParaRPr>
          </a:p>
          <a:p>
            <a:pPr marL="0" lvl="0" indent="0">
              <a:spcBef>
                <a:spcPts val="0"/>
              </a:spcBef>
              <a:buNone/>
            </a:pPr>
            <a:r>
              <a:rPr lang="ja-JP" altLang="en-US" sz="1200" dirty="0" smtClean="0">
                <a:solidFill>
                  <a:prstClr val="black"/>
                </a:solidFill>
                <a:latin typeface="ＭＳ Ｐゴシック"/>
              </a:rPr>
              <a:t>畑</a:t>
            </a:r>
            <a:r>
              <a:rPr lang="ja-JP" altLang="en-US" sz="1200" dirty="0">
                <a:solidFill>
                  <a:prstClr val="black"/>
                </a:solidFill>
                <a:latin typeface="ＭＳ Ｐゴシック"/>
              </a:rPr>
              <a:t>仕事をずっとやってきたが今はできない。→やることがなくなってしまった眠れなくなり安定剤を飲むようになった。</a:t>
            </a:r>
            <a:r>
              <a:rPr lang="en-US" altLang="ja-JP" sz="1200" dirty="0">
                <a:solidFill>
                  <a:prstClr val="black"/>
                </a:solidFill>
                <a:latin typeface="ＭＳ Ｐゴシック"/>
              </a:rPr>
              <a:t>"</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a:t>
            </a:r>
            <a:r>
              <a:rPr lang="ja-JP" altLang="en-US" sz="1200" b="1" dirty="0" smtClean="0">
                <a:solidFill>
                  <a:prstClr val="black"/>
                </a:solidFill>
                <a:latin typeface="ＭＳ Ｐゴシック"/>
              </a:rPr>
              <a:t>か</a:t>
            </a:r>
            <a:endParaRPr lang="en-US" altLang="ja-JP" sz="1200"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一緒に共同生活は大変だった。送迎ボランティアにはお世話になった。</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お金の心配（自宅の修理費）</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endParaRPr lang="en-US" altLang="ja-JP" sz="1200" dirty="0" smtClean="0">
              <a:solidFill>
                <a:prstClr val="black"/>
              </a:solidFill>
              <a:latin typeface="ＭＳ Ｐゴシック"/>
            </a:endParaRPr>
          </a:p>
          <a:p>
            <a:pPr marL="0" lvl="0" indent="0">
              <a:spcBef>
                <a:spcPts val="0"/>
              </a:spcBef>
              <a:buNone/>
            </a:pPr>
            <a:r>
              <a:rPr lang="ja-JP" altLang="en-US" sz="1200" dirty="0" smtClean="0">
                <a:solidFill>
                  <a:prstClr val="black"/>
                </a:solidFill>
                <a:latin typeface="ＭＳ Ｐゴシック"/>
              </a:rPr>
              <a:t>お茶</a:t>
            </a:r>
            <a:r>
              <a:rPr lang="ja-JP" altLang="en-US" sz="1200" dirty="0">
                <a:solidFill>
                  <a:prstClr val="black"/>
                </a:solidFill>
                <a:latin typeface="ＭＳ Ｐゴシック"/>
              </a:rPr>
              <a:t>のみ出来る様な場会話が欲しい以前は健康体操していたが今はない</a:t>
            </a:r>
            <a:r>
              <a:rPr lang="en-US" altLang="ja-JP" sz="1200" dirty="0">
                <a:solidFill>
                  <a:prstClr val="black"/>
                </a:solidFill>
                <a:latin typeface="ＭＳ Ｐゴシック"/>
              </a:rPr>
              <a:t>"</a:t>
            </a: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補助金だけでは修繕できない。避難</a:t>
            </a:r>
            <a:r>
              <a:rPr lang="en-US" altLang="ja-JP" sz="1200" dirty="0">
                <a:solidFill>
                  <a:prstClr val="black"/>
                </a:solidFill>
                <a:latin typeface="ＭＳ Ｐゴシック"/>
              </a:rPr>
              <a:t>2</a:t>
            </a:r>
            <a:r>
              <a:rPr lang="ja-JP" altLang="en-US" sz="1200" dirty="0">
                <a:solidFill>
                  <a:prstClr val="black"/>
                </a:solidFill>
                <a:latin typeface="ＭＳ Ｐゴシック"/>
              </a:rPr>
              <a:t>月までだが家は修繕完了しない</a:t>
            </a:r>
            <a:r>
              <a:rPr lang="ja-JP" altLang="en-US" sz="1200" dirty="0" smtClean="0">
                <a:solidFill>
                  <a:prstClr val="black"/>
                </a:solidFill>
                <a:latin typeface="ＭＳ Ｐゴシック"/>
              </a:rPr>
              <a:t>。</a:t>
            </a:r>
            <a:endParaRPr lang="ja-JP" altLang="en-US" sz="1200" dirty="0">
              <a:solidFill>
                <a:prstClr val="black"/>
              </a:solidFill>
              <a:latin typeface="ＭＳ Ｐゴシック"/>
            </a:endParaRPr>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58</a:t>
            </a:fld>
            <a:endParaRPr kumimoji="1" lang="ja-JP" altLang="en-US"/>
          </a:p>
        </p:txBody>
      </p:sp>
    </p:spTree>
    <p:extLst>
      <p:ext uri="{BB962C8B-B14F-4D97-AF65-F5344CB8AC3E}">
        <p14:creationId xmlns:p14="http://schemas.microsoft.com/office/powerpoint/2010/main" xmlns="" val="279203245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4704" y="0"/>
            <a:ext cx="5256584"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被災者</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の声　匿名</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chor="ctr">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避難所生活を</a:t>
            </a:r>
            <a:r>
              <a:rPr lang="en-US" altLang="ja-JP" sz="1200" dirty="0">
                <a:solidFill>
                  <a:prstClr val="black"/>
                </a:solidFill>
                <a:latin typeface="ＭＳ Ｐゴシック"/>
              </a:rPr>
              <a:t>2</a:t>
            </a:r>
            <a:r>
              <a:rPr lang="ja-JP" altLang="en-US" sz="1200" dirty="0">
                <a:solidFill>
                  <a:prstClr val="black"/>
                </a:solidFill>
                <a:latin typeface="ＭＳ Ｐゴシック"/>
              </a:rPr>
              <a:t>か</a:t>
            </a:r>
            <a:r>
              <a:rPr lang="ja-JP" altLang="en-US" sz="1200" dirty="0" err="1">
                <a:solidFill>
                  <a:prstClr val="black"/>
                </a:solidFill>
                <a:latin typeface="ＭＳ Ｐゴシック"/>
              </a:rPr>
              <a:t>月して</a:t>
            </a:r>
            <a:r>
              <a:rPr lang="ja-JP" altLang="en-US" sz="1200" dirty="0">
                <a:solidFill>
                  <a:prstClr val="black"/>
                </a:solidFill>
                <a:latin typeface="ＭＳ Ｐゴシック"/>
              </a:rPr>
              <a:t>きました。今は県営住宅に入って生活しています。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a:t>
            </a:r>
            <a:r>
              <a:rPr lang="ja-JP" altLang="en-US" sz="1200" b="1" dirty="0" smtClean="0">
                <a:solidFill>
                  <a:prstClr val="black"/>
                </a:solidFill>
                <a:latin typeface="ＭＳ Ｐゴシック"/>
              </a:rPr>
              <a:t>か</a:t>
            </a:r>
            <a:endParaRPr lang="ja-JP" altLang="en-US" sz="1200"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廻りの環境がわからなく生活がなれません</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a:t>
            </a:r>
            <a:r>
              <a:rPr lang="ja-JP" altLang="en-US" sz="1200" b="1" dirty="0" smtClean="0">
                <a:solidFill>
                  <a:prstClr val="black"/>
                </a:solidFill>
                <a:latin typeface="ＭＳ Ｐゴシック"/>
              </a:rPr>
              <a:t>か</a:t>
            </a:r>
            <a:endParaRPr lang="en-US" altLang="ja-JP" sz="1200"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三食の食事が出来、着るものももらえてほんとうに助かりました。性質が違う人たちなので生活はつらかったです。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共同生活なので、たえることが一番大事だと思いました。</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県営住宅も</a:t>
            </a:r>
            <a:r>
              <a:rPr lang="en-US" altLang="ja-JP" sz="1200" dirty="0">
                <a:solidFill>
                  <a:prstClr val="black"/>
                </a:solidFill>
                <a:latin typeface="ＭＳ Ｐゴシック"/>
              </a:rPr>
              <a:t>2</a:t>
            </a:r>
            <a:r>
              <a:rPr lang="ja-JP" altLang="en-US" sz="1200" dirty="0">
                <a:solidFill>
                  <a:prstClr val="black"/>
                </a:solidFill>
                <a:latin typeface="ＭＳ Ｐゴシック"/>
              </a:rPr>
              <a:t>年しかいられないので市営住宅に入りたいのですが入れるかどうか心配です。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endParaRPr lang="en-US" altLang="ja-JP" sz="1200"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今は何とも言いません</a:t>
            </a: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生活がなりたつようにしてもらいたい。</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みんな頑張って生活できるようお願い</a:t>
            </a:r>
            <a:r>
              <a:rPr lang="ja-JP" altLang="en-US" sz="1200" dirty="0" smtClean="0">
                <a:solidFill>
                  <a:prstClr val="black"/>
                </a:solidFill>
                <a:latin typeface="ＭＳ Ｐゴシック"/>
              </a:rPr>
              <a:t>します</a:t>
            </a:r>
            <a:endParaRPr lang="ja-JP" altLang="en-US" sz="1200" dirty="0">
              <a:solidFill>
                <a:prstClr val="black"/>
              </a:solidFill>
              <a:latin typeface="ＭＳ Ｐゴシック"/>
            </a:endParaRPr>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59</a:t>
            </a:fld>
            <a:endParaRPr kumimoji="1" lang="ja-JP" altLang="en-US"/>
          </a:p>
        </p:txBody>
      </p:sp>
    </p:spTree>
    <p:extLst>
      <p:ext uri="{BB962C8B-B14F-4D97-AF65-F5344CB8AC3E}">
        <p14:creationId xmlns:p14="http://schemas.microsoft.com/office/powerpoint/2010/main" xmlns="" val="27920324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28800" y="179512"/>
            <a:ext cx="3600400" cy="792088"/>
          </a:xfrm>
        </p:spPr>
        <p:txBody>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森下町の</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声</a:t>
            </a:r>
            <a:endParaRPr kumimoji="1" lang="ja-JP" altLang="en-US" dirty="0"/>
          </a:p>
        </p:txBody>
      </p:sp>
      <p:sp>
        <p:nvSpPr>
          <p:cNvPr id="3" name="コンテンツ プレースホルダー 2"/>
          <p:cNvSpPr>
            <a:spLocks noGrp="1"/>
          </p:cNvSpPr>
          <p:nvPr>
            <p:ph idx="1"/>
          </p:nvPr>
        </p:nvSpPr>
        <p:spPr>
          <a:xfrm>
            <a:off x="342900" y="1043608"/>
            <a:ext cx="6110436" cy="7124613"/>
          </a:xfrm>
        </p:spPr>
        <p:txBody>
          <a:bodyPr vert="eaVert" anchor="ctr">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１２日にヘリで一晩坂手の体育館でお世話になり１３日から姉宅で５日やっかいになっておりました。それから自宅に戻り片付けして大工さんに板張りをして頂き今は普通の生活に入っております</a:t>
            </a:r>
            <a:r>
              <a:rPr lang="ja-JP" altLang="en-US" sz="1200" dirty="0" smtClean="0">
                <a:solidFill>
                  <a:prstClr val="black"/>
                </a:solidFill>
                <a:latin typeface="ＭＳ Ｐゴシック"/>
              </a:rPr>
              <a:t>。</a:t>
            </a:r>
            <a:endParaRPr lang="en-US" altLang="ja-JP" sz="1200" dirty="0" smtClean="0">
              <a:solidFill>
                <a:prstClr val="black"/>
              </a:solidFill>
              <a:latin typeface="ＭＳ Ｐゴシック"/>
            </a:endParaRPr>
          </a:p>
          <a:p>
            <a:pPr marL="0" lvl="0" indent="0">
              <a:spcBef>
                <a:spcPts val="0"/>
              </a:spcBef>
              <a:buNone/>
            </a:pPr>
            <a:endParaRPr lang="en-US" altLang="ja-JP" sz="1200" b="1"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何もかにも泥まみれになり１～やり直すことになる事にずい分思い悩みましたが皆様のおかげで勇気を頂き元気になりました。</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ja-JP" altLang="en-US" sz="1200" b="1"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smtClean="0">
                <a:solidFill>
                  <a:prstClr val="black"/>
                </a:solidFill>
                <a:latin typeface="ＭＳ Ｐゴシック"/>
              </a:rPr>
              <a:t>ボランティア</a:t>
            </a:r>
            <a:r>
              <a:rPr lang="ja-JP" altLang="en-US" sz="1200" dirty="0">
                <a:solidFill>
                  <a:prstClr val="black"/>
                </a:solidFill>
                <a:latin typeface="ＭＳ Ｐゴシック"/>
              </a:rPr>
              <a:t>さんからのお力、友達・親せきの方の温かいお力がとってもうれしかった電気製品、何もかもがなくなって買いなおす</a:t>
            </a:r>
            <a:r>
              <a:rPr lang="ja-JP" altLang="en-US" sz="1200" dirty="0" smtClean="0">
                <a:solidFill>
                  <a:prstClr val="black"/>
                </a:solidFill>
                <a:latin typeface="ＭＳ Ｐゴシック"/>
              </a:rPr>
              <a:t>こと</a:t>
            </a:r>
            <a:endParaRPr lang="en-US" altLang="ja-JP" sz="1200" dirty="0">
              <a:solidFill>
                <a:prstClr val="black"/>
              </a:solidFill>
              <a:latin typeface="ＭＳ Ｐゴシック"/>
            </a:endParaRPr>
          </a:p>
          <a:p>
            <a:pPr marL="0" lvl="0" indent="0">
              <a:spcBef>
                <a:spcPts val="0"/>
              </a:spcBef>
              <a:buNone/>
            </a:pPr>
            <a:endParaRPr lang="ja-JP" altLang="en-US" sz="1200" b="1"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④今回学んだことや教訓はどんなことですか</a:t>
            </a:r>
          </a:p>
          <a:p>
            <a:pPr marL="0" lvl="0" indent="0">
              <a:spcBef>
                <a:spcPts val="0"/>
              </a:spcBef>
              <a:buNone/>
            </a:pPr>
            <a:r>
              <a:rPr lang="ja-JP" altLang="en-US" sz="1200" dirty="0" smtClean="0">
                <a:solidFill>
                  <a:prstClr val="black"/>
                </a:solidFill>
                <a:latin typeface="ＭＳ Ｐゴシック"/>
              </a:rPr>
              <a:t>人</a:t>
            </a:r>
            <a:r>
              <a:rPr lang="ja-JP" altLang="en-US" sz="1200" dirty="0">
                <a:solidFill>
                  <a:prstClr val="black"/>
                </a:solidFill>
                <a:latin typeface="ＭＳ Ｐゴシック"/>
              </a:rPr>
              <a:t>の温かみ、はげましのお力が心にしみた</a:t>
            </a:r>
          </a:p>
          <a:p>
            <a:pPr marL="0" lvl="0" indent="0">
              <a:spcBef>
                <a:spcPts val="0"/>
              </a:spcBef>
              <a:buNone/>
            </a:pPr>
            <a:endParaRPr lang="en-US" altLang="ja-JP" sz="1200" b="1"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⑤</a:t>
            </a:r>
            <a:r>
              <a:rPr lang="ja-JP" altLang="en-US" sz="1200" b="1" dirty="0">
                <a:solidFill>
                  <a:prstClr val="black"/>
                </a:solidFill>
                <a:latin typeface="ＭＳ Ｐゴシック"/>
              </a:rPr>
              <a:t>今後のことで考えていること、悩んでいることはなんですか</a:t>
            </a:r>
          </a:p>
          <a:p>
            <a:pPr marL="0" lvl="0" indent="0">
              <a:spcBef>
                <a:spcPts val="0"/>
              </a:spcBef>
              <a:buNone/>
            </a:pPr>
            <a:r>
              <a:rPr lang="ja-JP" altLang="en-US" sz="1200" dirty="0" smtClean="0">
                <a:solidFill>
                  <a:prstClr val="black"/>
                </a:solidFill>
                <a:latin typeface="ＭＳ Ｐゴシック"/>
              </a:rPr>
              <a:t>早く</a:t>
            </a:r>
            <a:r>
              <a:rPr lang="ja-JP" altLang="en-US" sz="1200" dirty="0">
                <a:solidFill>
                  <a:prstClr val="black"/>
                </a:solidFill>
                <a:latin typeface="ＭＳ Ｐゴシック"/>
              </a:rPr>
              <a:t>に大切なニュースが欲しかった。早く逃げろとか大切な物は上にあげろとか～。何もあげることができなかった。</a:t>
            </a:r>
            <a:r>
              <a:rPr lang="en-US" altLang="ja-JP" sz="1200" dirty="0">
                <a:solidFill>
                  <a:prstClr val="black"/>
                </a:solidFill>
                <a:latin typeface="ＭＳ Ｐゴシック"/>
              </a:rPr>
              <a:t>"</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⑥まちやくらしの再生、復興で必要なことはなんだと思いますか</a:t>
            </a:r>
          </a:p>
          <a:p>
            <a:pPr marL="0" lvl="0" indent="0">
              <a:spcBef>
                <a:spcPts val="0"/>
              </a:spcBef>
              <a:buNone/>
            </a:pPr>
            <a:r>
              <a:rPr lang="ja-JP" altLang="en-US" sz="1200" dirty="0">
                <a:solidFill>
                  <a:prstClr val="black"/>
                </a:solidFill>
                <a:latin typeface="ＭＳ Ｐゴシック"/>
              </a:rPr>
              <a:t>何が何でもお金が大切です。</a:t>
            </a:r>
          </a:p>
          <a:p>
            <a:pPr marL="0" lvl="0" indent="0">
              <a:spcBef>
                <a:spcPts val="0"/>
              </a:spcBef>
              <a:buNone/>
            </a:pPr>
            <a:endParaRPr lang="ja-JP" altLang="en-US" sz="1200" b="1"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⑦行政に望むことはなんですか</a:t>
            </a:r>
            <a:endParaRPr lang="en-US" altLang="ja-JP"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お金です。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en-US" altLang="ja-JP" sz="1200" b="1"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⑧</a:t>
            </a:r>
            <a:r>
              <a:rPr lang="ja-JP" altLang="en-US" sz="1200" b="1" dirty="0">
                <a:solidFill>
                  <a:prstClr val="black"/>
                </a:solidFill>
                <a:latin typeface="ＭＳ Ｐゴシック"/>
              </a:rPr>
              <a:t>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大変だった事をわかってほしい</a:t>
            </a:r>
          </a:p>
          <a:p>
            <a:pPr marL="0" lvl="0" indent="0">
              <a:spcBef>
                <a:spcPts val="0"/>
              </a:spcBef>
              <a:buNone/>
            </a:pPr>
            <a:endParaRPr lang="en-US" altLang="ja-JP" sz="1200" dirty="0">
              <a:solidFill>
                <a:prstClr val="black"/>
              </a:solidFill>
              <a:latin typeface="ＭＳ Ｐゴシック"/>
            </a:endParaRPr>
          </a:p>
        </p:txBody>
      </p:sp>
      <p:pic>
        <p:nvPicPr>
          <p:cNvPr id="2050" name="Picture 2" descr="C:\Program Files\Microsoft Office\MEDIA\OFFICE14\Lines\BD14845_.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16200000">
            <a:off x="-4188474" y="4481073"/>
            <a:ext cx="8784000" cy="146399"/>
          </a:xfrm>
          <a:prstGeom prst="rect">
            <a:avLst/>
          </a:prstGeom>
          <a:noFill/>
          <a:extLst>
            <a:ext uri="{909E8E84-426E-40DD-AFC4-6F175D3DCCD1}">
              <a14:hiddenFill xmlns:a14="http://schemas.microsoft.com/office/drawing/2010/main" xmlns="">
                <a:solidFill>
                  <a:srgbClr val="FFFFFF"/>
                </a:solidFill>
              </a14:hiddenFill>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74275" y="139552"/>
            <a:ext cx="146137" cy="8820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3" name="Picture 5" descr="C:\Program Files\Microsoft Office\MEDIA\OFFICE14\Lines\BD14845_.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3526" y="8894096"/>
            <a:ext cx="6463676" cy="107728"/>
          </a:xfrm>
          <a:prstGeom prst="rect">
            <a:avLst/>
          </a:prstGeom>
          <a:noFill/>
          <a:extLst>
            <a:ext uri="{909E8E84-426E-40DD-AFC4-6F175D3DCCD1}">
              <a14:hiddenFill xmlns:a14="http://schemas.microsoft.com/office/drawing/2010/main" xmlns="">
                <a:solidFill>
                  <a:srgbClr val="FFFFFF"/>
                </a:solidFill>
              </a14:hiddenFill>
            </a:ext>
          </a:extLst>
        </p:spPr>
      </p:pic>
      <p:pic>
        <p:nvPicPr>
          <p:cNvPr id="2059" name="Picture 1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69866" y="107504"/>
            <a:ext cx="6469063" cy="1095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6</a:t>
            </a:fld>
            <a:endParaRPr kumimoji="1" lang="ja-JP" altLang="en-US"/>
          </a:p>
        </p:txBody>
      </p:sp>
    </p:spTree>
    <p:extLst>
      <p:ext uri="{BB962C8B-B14F-4D97-AF65-F5344CB8AC3E}">
        <p14:creationId xmlns:p14="http://schemas.microsoft.com/office/powerpoint/2010/main" xmlns="" val="391316649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4704" y="0"/>
            <a:ext cx="5256584"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被災者</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の声　匿名</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３ヶ所の避難所で暮らす（市役所・あすなろの里・スカイホテル）</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夫婦で体調を崩す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smtClean="0">
                <a:solidFill>
                  <a:prstClr val="black"/>
                </a:solidFill>
                <a:latin typeface="ＭＳ Ｐゴシック"/>
              </a:rPr>
              <a:t>ふるさと</a:t>
            </a:r>
            <a:r>
              <a:rPr lang="ja-JP" altLang="en-US" sz="1200" dirty="0">
                <a:solidFill>
                  <a:prstClr val="black"/>
                </a:solidFill>
                <a:latin typeface="ＭＳ Ｐゴシック"/>
              </a:rPr>
              <a:t>の同級生（小中学校、顔も思い出せない）沢山の生活物資が届く退職して１０年余り元会社の同僚よりトン汁３０食が振る舞われた。大勢の方々からお見舞金をいただき、優しさに甘えを受け入れるばかりでしたが、お礼はどうしたら良いのか悩んでいます。</a:t>
            </a:r>
            <a:r>
              <a:rPr lang="en-US" altLang="ja-JP" sz="1200" dirty="0">
                <a:solidFill>
                  <a:prstClr val="black"/>
                </a:solidFill>
                <a:latin typeface="ＭＳ Ｐゴシック"/>
              </a:rPr>
              <a:t>"</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感謝している間が幸せでした。</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年金暮らしで蓄えはなく不安です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smtClean="0">
                <a:solidFill>
                  <a:prstClr val="black"/>
                </a:solidFill>
                <a:latin typeface="ＭＳ Ｐゴシック"/>
              </a:rPr>
              <a:t>豪雨</a:t>
            </a:r>
            <a:r>
              <a:rPr lang="ja-JP" altLang="en-US" sz="1200" dirty="0">
                <a:solidFill>
                  <a:prstClr val="black"/>
                </a:solidFill>
                <a:latin typeface="ＭＳ Ｐゴシック"/>
              </a:rPr>
              <a:t>で水の怖さを知り、断水で水の有り難さを味わう感謝できる幸せ！</a:t>
            </a:r>
            <a:r>
              <a:rPr lang="en-US" altLang="ja-JP" sz="1200" dirty="0">
                <a:solidFill>
                  <a:prstClr val="black"/>
                </a:solidFill>
                <a:latin typeface="ＭＳ Ｐゴシック"/>
              </a:rPr>
              <a:t>"</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a:t>
            </a:r>
            <a:r>
              <a:rPr lang="ja-JP" altLang="en-US" sz="1200" b="1" dirty="0" smtClean="0">
                <a:solidFill>
                  <a:prstClr val="black"/>
                </a:solidFill>
                <a:latin typeface="ＭＳ Ｐゴシック"/>
              </a:rPr>
              <a:t>ですか</a:t>
            </a:r>
            <a:endParaRPr lang="en-US" altLang="ja-JP" sz="1200"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平等に！</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温かい励ましの言葉をいただきありがとうございました。</a:t>
            </a:r>
          </a:p>
          <a:p>
            <a:pPr marL="0" lvl="0" indent="0">
              <a:spcBef>
                <a:spcPts val="0"/>
              </a:spcBef>
              <a:buNone/>
            </a:pPr>
            <a:endParaRPr lang="en-US" altLang="ja-JP" sz="1200"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60</a:t>
            </a:fld>
            <a:endParaRPr kumimoji="1" lang="ja-JP" altLang="en-US"/>
          </a:p>
        </p:txBody>
      </p:sp>
    </p:spTree>
    <p:extLst>
      <p:ext uri="{BB962C8B-B14F-4D97-AF65-F5344CB8AC3E}">
        <p14:creationId xmlns:p14="http://schemas.microsoft.com/office/powerpoint/2010/main" xmlns="" val="279203245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4704" y="0"/>
            <a:ext cx="5256584"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被災者</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の声　匿名</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chor="ctr">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家にいました</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洋服など買わなくてはないのです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食べ物・衣類もらったこと</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人のやさしさ</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これから又水がくるのかなと考える。</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早く皆がくらせるように</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復こう早くしてもらいたい。家の無い人達に</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smtClean="0">
                <a:solidFill>
                  <a:prstClr val="black"/>
                </a:solidFill>
                <a:latin typeface="ＭＳ Ｐゴシック"/>
              </a:rPr>
              <a:t>がんばりましょう</a:t>
            </a:r>
            <a:endParaRPr lang="en-US" altLang="ja-JP" sz="1200" dirty="0" smtClean="0">
              <a:solidFill>
                <a:prstClr val="black"/>
              </a:solidFill>
              <a:latin typeface="ＭＳ Ｐゴシック"/>
            </a:endParaRPr>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61</a:t>
            </a:fld>
            <a:endParaRPr kumimoji="1" lang="ja-JP" altLang="en-US"/>
          </a:p>
        </p:txBody>
      </p:sp>
    </p:spTree>
    <p:extLst>
      <p:ext uri="{BB962C8B-B14F-4D97-AF65-F5344CB8AC3E}">
        <p14:creationId xmlns:p14="http://schemas.microsoft.com/office/powerpoint/2010/main" xmlns="" val="279203245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4704" y="0"/>
            <a:ext cx="5256584"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被災者</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の声　匿名</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dirty="0">
              <a:solidFill>
                <a:prstClr val="black"/>
              </a:solidFill>
              <a:latin typeface="ＭＳ Ｐゴシック"/>
            </a:endParaRPr>
          </a:p>
          <a:p>
            <a:pPr marL="0" lvl="0" indent="0">
              <a:spcBef>
                <a:spcPts val="0"/>
              </a:spcBef>
              <a:buNone/>
            </a:pPr>
            <a:r>
              <a:rPr lang="en-US" altLang="ja-JP" sz="1200" dirty="0">
                <a:solidFill>
                  <a:prstClr val="black"/>
                </a:solidFill>
                <a:latin typeface="ＭＳ Ｐゴシック"/>
              </a:rPr>
              <a:t>9/11</a:t>
            </a:r>
            <a:r>
              <a:rPr lang="ja-JP" altLang="en-US" sz="1200" dirty="0">
                <a:solidFill>
                  <a:prstClr val="black"/>
                </a:solidFill>
                <a:latin typeface="ＭＳ Ｐゴシック"/>
              </a:rPr>
              <a:t>に救助ヘリに救助され</a:t>
            </a:r>
            <a:r>
              <a:rPr lang="en-US" altLang="ja-JP" sz="1200" dirty="0">
                <a:solidFill>
                  <a:prstClr val="black"/>
                </a:solidFill>
                <a:latin typeface="ＭＳ Ｐゴシック"/>
              </a:rPr>
              <a:t>9/13</a:t>
            </a:r>
            <a:r>
              <a:rPr lang="ja-JP" altLang="en-US" sz="1200" dirty="0">
                <a:solidFill>
                  <a:prstClr val="black"/>
                </a:solidFill>
                <a:latin typeface="ＭＳ Ｐゴシック"/>
              </a:rPr>
              <a:t>迄水が引かず自宅に帰れなかった。その後、しばらくは知人宅より毎日片付け作業に追われた。現在は仮住まい中です。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smtClean="0">
                <a:solidFill>
                  <a:prstClr val="black"/>
                </a:solidFill>
                <a:latin typeface="ＭＳ Ｐゴシック"/>
              </a:rPr>
              <a:t>毎日</a:t>
            </a:r>
            <a:r>
              <a:rPr lang="ja-JP" altLang="en-US" sz="1200" dirty="0">
                <a:solidFill>
                  <a:prstClr val="black"/>
                </a:solidFill>
                <a:latin typeface="ＭＳ Ｐゴシック"/>
              </a:rPr>
              <a:t>落ち着かない先が見えなく眠れない日々を過ごしています。</a:t>
            </a:r>
            <a:r>
              <a:rPr lang="en-US" altLang="ja-JP" sz="1200" dirty="0">
                <a:solidFill>
                  <a:prstClr val="black"/>
                </a:solidFill>
                <a:latin typeface="ＭＳ Ｐゴシック"/>
              </a:rPr>
              <a:t>"</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長年住み慣れた家を失う事になった事が大変ツラかった。ボランティアの方々、ほか沢山の方に助けられたことが大変うれしく助かりました。</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避難指示をあてにせず、自主的に避難すること</a:t>
            </a: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自宅の再建、家族の健康</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長期的な支援</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smtClean="0">
                <a:solidFill>
                  <a:prstClr val="black"/>
                </a:solidFill>
                <a:latin typeface="ＭＳ Ｐゴシック"/>
              </a:rPr>
              <a:t>今回の</a:t>
            </a:r>
            <a:r>
              <a:rPr lang="ja-JP" altLang="en-US" sz="1200" dirty="0">
                <a:solidFill>
                  <a:prstClr val="black"/>
                </a:solidFill>
                <a:latin typeface="ＭＳ Ｐゴシック"/>
              </a:rPr>
              <a:t>八間堀川決壊の原因を公開してほしい・手続き関係（支援）がたびたび変更になるが、既に済んでる人には対象外とかでは不公平と思う。</a:t>
            </a:r>
            <a:r>
              <a:rPr lang="en-US" altLang="ja-JP" sz="1200" dirty="0">
                <a:solidFill>
                  <a:prstClr val="black"/>
                </a:solidFill>
                <a:latin typeface="ＭＳ Ｐゴシック"/>
              </a:rPr>
              <a:t>"</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この度の水害で大勢の方々から支援を受けました。大変有難く感謝しております。ありがとうございました。</a:t>
            </a:r>
          </a:p>
          <a:p>
            <a:pPr marL="0" lvl="0" indent="0">
              <a:spcBef>
                <a:spcPts val="0"/>
              </a:spcBef>
              <a:buNone/>
            </a:pPr>
            <a:endParaRPr lang="en-US" altLang="ja-JP" sz="1200"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62</a:t>
            </a:fld>
            <a:endParaRPr kumimoji="1" lang="ja-JP" altLang="en-US"/>
          </a:p>
        </p:txBody>
      </p:sp>
    </p:spTree>
    <p:extLst>
      <p:ext uri="{BB962C8B-B14F-4D97-AF65-F5344CB8AC3E}">
        <p14:creationId xmlns:p14="http://schemas.microsoft.com/office/powerpoint/2010/main" xmlns="" val="279203245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4704" y="0"/>
            <a:ext cx="5256584"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被災者</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の声　匿名</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chor="ctr">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お皿は紙、メモ用紙、ちり紙、サランラップ　お椀とコップは紙コップ、割りばしかアイスクリームサービススプーンで頂きます。焼き魚、煮魚、てんぷら等台所で料理をするものは食べなく</a:t>
            </a:r>
            <a:r>
              <a:rPr lang="ja-JP" altLang="en-US" sz="1200" dirty="0" smtClean="0">
                <a:solidFill>
                  <a:prstClr val="black"/>
                </a:solidFill>
                <a:latin typeface="ＭＳ Ｐゴシック"/>
              </a:rPr>
              <a:t>なった</a:t>
            </a:r>
            <a:endParaRPr lang="ja-JP" altLang="en-US"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smtClean="0">
                <a:solidFill>
                  <a:prstClr val="black"/>
                </a:solidFill>
                <a:latin typeface="ＭＳ Ｐゴシック"/>
              </a:rPr>
              <a:t>粗大</a:t>
            </a:r>
            <a:r>
              <a:rPr lang="ja-JP" altLang="en-US" sz="1200" dirty="0">
                <a:solidFill>
                  <a:prstClr val="black"/>
                </a:solidFill>
                <a:latin typeface="ＭＳ Ｐゴシック"/>
              </a:rPr>
              <a:t>ごみをトラックで運搬してくれた・ご近所付き合いの大切さ実感・ご近所さんが声をかけてくれお互いで手伝ったり、協力し、励ましあえたこと・避難所生活、トイレやお風呂に入れなかった事</a:t>
            </a:r>
            <a:r>
              <a:rPr lang="en-US" altLang="ja-JP" sz="1200" dirty="0">
                <a:solidFill>
                  <a:prstClr val="black"/>
                </a:solidFill>
                <a:latin typeface="ＭＳ Ｐゴシック"/>
              </a:rPr>
              <a:t>"</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smtClean="0">
                <a:solidFill>
                  <a:prstClr val="black"/>
                </a:solidFill>
                <a:latin typeface="ＭＳ Ｐゴシック"/>
              </a:rPr>
              <a:t>情報</a:t>
            </a:r>
            <a:r>
              <a:rPr lang="ja-JP" altLang="en-US" sz="1200" dirty="0">
                <a:solidFill>
                  <a:prstClr val="black"/>
                </a:solidFill>
                <a:latin typeface="ＭＳ Ｐゴシック"/>
              </a:rPr>
              <a:t>収集　一つの出来事で安心しない事前の予防（予報の時点で逃げる準備をする）</a:t>
            </a:r>
            <a:r>
              <a:rPr lang="en-US" altLang="ja-JP" sz="1200" dirty="0">
                <a:solidFill>
                  <a:prstClr val="black"/>
                </a:solidFill>
                <a:latin typeface="ＭＳ Ｐゴシック"/>
              </a:rPr>
              <a:t>"</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smtClean="0">
                <a:solidFill>
                  <a:prstClr val="black"/>
                </a:solidFill>
                <a:latin typeface="ＭＳ Ｐゴシック"/>
              </a:rPr>
              <a:t>今後</a:t>
            </a:r>
            <a:r>
              <a:rPr lang="ja-JP" altLang="en-US" sz="1200" dirty="0">
                <a:solidFill>
                  <a:prstClr val="black"/>
                </a:solidFill>
                <a:latin typeface="ＭＳ Ｐゴシック"/>
              </a:rPr>
              <a:t>の生活、お金の工面・売買しても常総市の土地の魅力がないので</a:t>
            </a:r>
            <a:r>
              <a:rPr lang="en-US" altLang="ja-JP" sz="1200" dirty="0">
                <a:solidFill>
                  <a:prstClr val="black"/>
                </a:solidFill>
                <a:latin typeface="ＭＳ Ｐゴシック"/>
              </a:rPr>
              <a:t>"</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smtClean="0">
                <a:solidFill>
                  <a:prstClr val="black"/>
                </a:solidFill>
                <a:latin typeface="ＭＳ Ｐゴシック"/>
              </a:rPr>
              <a:t>人</a:t>
            </a:r>
            <a:r>
              <a:rPr lang="ja-JP" altLang="en-US" sz="1200" dirty="0">
                <a:solidFill>
                  <a:prstClr val="black"/>
                </a:solidFill>
                <a:latin typeface="ＭＳ Ｐゴシック"/>
              </a:rPr>
              <a:t>が常総市に流入してもらえるような方法・先進的な取り組み</a:t>
            </a:r>
            <a:r>
              <a:rPr lang="en-US" altLang="ja-JP" sz="1200" dirty="0">
                <a:solidFill>
                  <a:prstClr val="black"/>
                </a:solidFill>
                <a:latin typeface="ＭＳ Ｐゴシック"/>
              </a:rPr>
              <a:t>"</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smtClean="0">
                <a:solidFill>
                  <a:prstClr val="black"/>
                </a:solidFill>
                <a:latin typeface="ＭＳ Ｐゴシック"/>
              </a:rPr>
              <a:t>なん</a:t>
            </a:r>
            <a:r>
              <a:rPr lang="ja-JP" altLang="en-US" sz="1200" dirty="0">
                <a:solidFill>
                  <a:prstClr val="black"/>
                </a:solidFill>
                <a:latin typeface="ＭＳ Ｐゴシック"/>
              </a:rPr>
              <a:t>といっても生活支援給付金等の早期の入金・常総市という名前での風評被害を受けた。名前の変更まで含めた抜本的な魅力の発信方法</a:t>
            </a:r>
            <a:r>
              <a:rPr lang="en-US" altLang="ja-JP" sz="1200" dirty="0">
                <a:solidFill>
                  <a:prstClr val="black"/>
                </a:solidFill>
                <a:latin typeface="ＭＳ Ｐゴシック"/>
              </a:rPr>
              <a:t>"</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ふらっと常総市に立ち寄って</a:t>
            </a:r>
            <a:r>
              <a:rPr lang="ja-JP" altLang="en-US" sz="1200" dirty="0" smtClean="0">
                <a:solidFill>
                  <a:prstClr val="black"/>
                </a:solidFill>
                <a:latin typeface="ＭＳ Ｐゴシック"/>
              </a:rPr>
              <a:t>ほしい</a:t>
            </a:r>
            <a:endParaRPr lang="ja-JP" altLang="en-US" sz="1200" dirty="0">
              <a:solidFill>
                <a:prstClr val="black"/>
              </a:solidFill>
              <a:latin typeface="ＭＳ Ｐゴシック"/>
            </a:endParaRPr>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63</a:t>
            </a:fld>
            <a:endParaRPr kumimoji="1" lang="ja-JP" altLang="en-US"/>
          </a:p>
        </p:txBody>
      </p:sp>
    </p:spTree>
    <p:extLst>
      <p:ext uri="{BB962C8B-B14F-4D97-AF65-F5344CB8AC3E}">
        <p14:creationId xmlns:p14="http://schemas.microsoft.com/office/powerpoint/2010/main" xmlns="" val="279203245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4704" y="0"/>
            <a:ext cx="5256584"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被災者</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の声　匿名</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橋本町の家から妹さん（森下）のとこに行った。４時ころ水がきた。うおまつい買い物に行きカレー２つしかなかったので買った。水があふれてきた。布団あげていたのを下した。座敷の頭の上まで水がきた。でんき、でんわも夜に切れた。ヘリコプターは向こうにいった。２日間手をふりとおし、妹・姉・犬３日目もう死ぬ、と。ボートにはしご。坂手の公民館。犬はダメといわれた。ふたりで外で</a:t>
            </a:r>
            <a:r>
              <a:rPr lang="ja-JP" altLang="en-US" sz="1200" dirty="0" err="1">
                <a:solidFill>
                  <a:prstClr val="black"/>
                </a:solidFill>
                <a:latin typeface="ＭＳ Ｐゴシック"/>
              </a:rPr>
              <a:t>どろの</a:t>
            </a:r>
            <a:r>
              <a:rPr lang="ja-JP" altLang="en-US" sz="1200" dirty="0">
                <a:solidFill>
                  <a:prstClr val="black"/>
                </a:solidFill>
                <a:latin typeface="ＭＳ Ｐゴシック"/>
              </a:rPr>
              <a:t>ところで寝た。きぬの家でおふろにやっと入ってあすなろにいった。足が妹は悪いのに２</a:t>
            </a:r>
            <a:r>
              <a:rPr lang="en-US" altLang="ja-JP" sz="1200" dirty="0">
                <a:solidFill>
                  <a:prstClr val="black"/>
                </a:solidFill>
                <a:latin typeface="ＭＳ Ｐゴシック"/>
              </a:rPr>
              <a:t>F</a:t>
            </a:r>
            <a:r>
              <a:rPr lang="ja-JP" altLang="en-US" sz="1200" dirty="0">
                <a:solidFill>
                  <a:prstClr val="black"/>
                </a:solidFill>
                <a:latin typeface="ＭＳ Ｐゴシック"/>
              </a:rPr>
              <a:t>にいて足をひきずっていた。犬は土浦の犬や</a:t>
            </a:r>
            <a:r>
              <a:rPr lang="ja-JP" altLang="en-US" sz="1200" dirty="0" err="1">
                <a:solidFill>
                  <a:prstClr val="black"/>
                </a:solidFill>
                <a:latin typeface="ＭＳ Ｐゴシック"/>
              </a:rPr>
              <a:t>さんに</a:t>
            </a:r>
            <a:r>
              <a:rPr lang="ja-JP" altLang="en-US" sz="1200" dirty="0">
                <a:solidFill>
                  <a:prstClr val="black"/>
                </a:solidFill>
                <a:latin typeface="ＭＳ Ｐゴシック"/>
              </a:rPr>
              <a:t>。泣いている方が多かった。部屋を途中でかわった。あすなろで親切な人もいた。</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今までは畑やってた。</a:t>
            </a:r>
            <a:r>
              <a:rPr lang="ja-JP" altLang="en-US" sz="1200" dirty="0" err="1">
                <a:solidFill>
                  <a:prstClr val="black"/>
                </a:solidFill>
                <a:latin typeface="ＭＳ Ｐゴシック"/>
              </a:rPr>
              <a:t>やさい</a:t>
            </a:r>
            <a:r>
              <a:rPr lang="ja-JP" altLang="en-US" sz="1200" dirty="0">
                <a:solidFill>
                  <a:prstClr val="black"/>
                </a:solidFill>
                <a:latin typeface="ＭＳ Ｐゴシック"/>
              </a:rPr>
              <a:t>いっぱい作ってた。あすなろでは共同生活、４人で。１１時１２時までしゃべっててねむれなかった。友だちがいっぱいいて三日に一度カラオケしていた昨日もやっと行った。</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ボランティアの方がうちの片付けなどしてくれてありがたかった。ピノキオクラフトクラブ松村さんが家の修理のことを助けてくれた</a:t>
            </a:r>
            <a:r>
              <a:rPr lang="ja-JP" altLang="en-US" sz="1200" dirty="0" smtClean="0">
                <a:solidFill>
                  <a:prstClr val="black"/>
                </a:solidFill>
                <a:latin typeface="ＭＳ Ｐゴシック"/>
              </a:rPr>
              <a:t>。</a:t>
            </a: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a:t>
            </a:r>
            <a:r>
              <a:rPr lang="ja-JP" altLang="en-US" sz="1200" b="1" dirty="0" smtClean="0">
                <a:solidFill>
                  <a:prstClr val="black"/>
                </a:solidFill>
                <a:latin typeface="ＭＳ Ｐゴシック"/>
              </a:rPr>
              <a:t>か</a:t>
            </a:r>
            <a:endParaRPr lang="en-US" altLang="ja-JP" sz="1200"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帰ってからのこと。家がまわりにポツ・ポツとなった。こわしてしまって。これがこわい。ひとりぼっちになる。買物が遠い。今までは自転車で行っていたが。</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器具・せんたくき・冷蔵庫・電話</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お金の支給のことなどのしくみ。手続きのことがわかりにくいので困る。</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市内西側の人の支援がない。</a:t>
            </a:r>
          </a:p>
          <a:p>
            <a:pPr marL="0" lvl="0" indent="0">
              <a:spcBef>
                <a:spcPts val="0"/>
              </a:spcBef>
              <a:buNone/>
            </a:pPr>
            <a:endParaRPr lang="en-US" altLang="ja-JP" sz="1200"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64</a:t>
            </a:fld>
            <a:endParaRPr kumimoji="1" lang="ja-JP" altLang="en-US"/>
          </a:p>
        </p:txBody>
      </p:sp>
    </p:spTree>
    <p:extLst>
      <p:ext uri="{BB962C8B-B14F-4D97-AF65-F5344CB8AC3E}">
        <p14:creationId xmlns:p14="http://schemas.microsoft.com/office/powerpoint/2010/main" xmlns="" val="279203245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4704" y="0"/>
            <a:ext cx="5256584"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被災者</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の声　匿名</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ormAutofit lnSpcReduction="10000"/>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絹ふれあいセンターに行少しほかに行き、９月２２日にあすなろの里にお世話になりました。マッサージや色々と考えてくれて足のむくみもだいぶ良くなりました。ボランティアさんがいまして、ありがとうと伝えたいで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何もなくなって家に入られなくて不便なことだらけでした。誰もが同じだからと思いました。皆さん良くして下さってお礼も言えないまま会わなくなったことが残念です。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en-US" altLang="ja-JP" sz="1200" dirty="0">
                <a:solidFill>
                  <a:prstClr val="black"/>
                </a:solidFill>
                <a:latin typeface="ＭＳ Ｐゴシック"/>
              </a:rPr>
              <a:t>"</a:t>
            </a:r>
            <a:r>
              <a:rPr lang="ja-JP" altLang="en-US" sz="1200" dirty="0">
                <a:solidFill>
                  <a:prstClr val="black"/>
                </a:solidFill>
                <a:latin typeface="ＭＳ Ｐゴシック"/>
              </a:rPr>
              <a:t>・プライバシーが守れなかった事・皆さんとお話ができてイベントに参加できたことオードリー＝ヘップバーンの映画も見れて楽しかったです。</a:t>
            </a:r>
            <a:r>
              <a:rPr lang="en-US" altLang="ja-JP" sz="1200" dirty="0">
                <a:solidFill>
                  <a:prstClr val="black"/>
                </a:solidFill>
                <a:latin typeface="ＭＳ Ｐゴシック"/>
              </a:rPr>
              <a:t>"</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en-US" altLang="ja-JP" sz="1200" dirty="0">
                <a:solidFill>
                  <a:prstClr val="black"/>
                </a:solidFill>
                <a:latin typeface="ＭＳ Ｐゴシック"/>
              </a:rPr>
              <a:t>"</a:t>
            </a:r>
            <a:r>
              <a:rPr lang="ja-JP" altLang="en-US" sz="1200" dirty="0">
                <a:solidFill>
                  <a:prstClr val="black"/>
                </a:solidFill>
                <a:latin typeface="ＭＳ Ｐゴシック"/>
              </a:rPr>
              <a:t>皆さんと手をつないで頑張って行く事です。一つの輪になって、力を合わせて生きていく一人では生きていけないと思います。</a:t>
            </a:r>
            <a:r>
              <a:rPr lang="en-US" altLang="ja-JP" sz="1200" dirty="0">
                <a:solidFill>
                  <a:prstClr val="black"/>
                </a:solidFill>
                <a:latin typeface="ＭＳ Ｐゴシック"/>
              </a:rPr>
              <a:t>"</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リフォームが大変です。おばちゃんとうまくやっていくのができないかなと悩んでます。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皆さんで協力しあうことですね。</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むずかしいですね。</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市外の人達にはいろいろとつくしていただき、感謝しています。助け合いができたらいいなと思います。</a:t>
            </a:r>
          </a:p>
          <a:p>
            <a:pPr marL="0" lvl="0" indent="0">
              <a:spcBef>
                <a:spcPts val="0"/>
              </a:spcBef>
              <a:buNone/>
            </a:pPr>
            <a:endParaRPr lang="en-US" altLang="ja-JP" sz="1200"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65</a:t>
            </a:fld>
            <a:endParaRPr kumimoji="1" lang="ja-JP" altLang="en-US"/>
          </a:p>
        </p:txBody>
      </p:sp>
    </p:spTree>
    <p:extLst>
      <p:ext uri="{BB962C8B-B14F-4D97-AF65-F5344CB8AC3E}">
        <p14:creationId xmlns:p14="http://schemas.microsoft.com/office/powerpoint/2010/main" xmlns="" val="279203245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4704" y="0"/>
            <a:ext cx="5256584"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被災者</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の声　匿名</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chor="ctr">
            <a:normAutofit fontScale="92500" lnSpcReduction="20000"/>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私は水没後、一晩主人と自宅２階に居ましたが、翌日は太陽の照り付けが厳しく身体が熱っぽくなりましたので</a:t>
            </a:r>
            <a:r>
              <a:rPr lang="ja-JP" altLang="en-US" sz="1200" dirty="0" err="1">
                <a:solidFill>
                  <a:prstClr val="black"/>
                </a:solidFill>
                <a:latin typeface="ＭＳ Ｐゴシック"/>
              </a:rPr>
              <a:t>、、</a:t>
            </a:r>
            <a:r>
              <a:rPr lang="ja-JP" altLang="en-US" sz="1200" dirty="0">
                <a:solidFill>
                  <a:prstClr val="black"/>
                </a:solidFill>
                <a:latin typeface="ＭＳ Ｐゴシック"/>
              </a:rPr>
              <a:t>ボートで豊岡小に運ばれました。蚊と天井の電気の眩しさとイビキの中でとても一日だけしか持たないと思い東京の娘、甥、取手の友人、泊りの公衆浴場等を転々として、水が引いてから自宅に戻り、水道、電気のない自宅で片付けしながら２～３日は無我夢中で覚えていません。それからボランティアさんをお願いして一回の荷物を全部すてました。毎日毎日吹出してくるカビとの戦いでしたが、１０日目程で風呂にも入り、カートリッジのガス台で料理をして少しづつ生活を取り戻してきました。とにかく身体が</a:t>
            </a:r>
            <a:r>
              <a:rPr lang="ja-JP" altLang="en-US" sz="1200" dirty="0" err="1">
                <a:solidFill>
                  <a:prstClr val="black"/>
                </a:solidFill>
                <a:latin typeface="ＭＳ Ｐゴシック"/>
              </a:rPr>
              <a:t>疲れて疲れて</a:t>
            </a:r>
            <a:r>
              <a:rPr lang="ja-JP" altLang="en-US" sz="1200" dirty="0">
                <a:solidFill>
                  <a:prstClr val="black"/>
                </a:solidFill>
                <a:latin typeface="ＭＳ Ｐゴシック"/>
              </a:rPr>
              <a:t>マッサージにもかかわらないと倒れてしまうかと思って過ごしました。</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片付けで腰膝が痛くて心はうつ病のようになりました。毎日野菜と果物が不足している感じでとても食べたかったです。僅かに残った衣類ですが、今年は暖冬で助かりました。</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やはりボランティアさんに手伝いして頂いたことは一番慰めとなりました。夢中でしたので最近の方が幸せを感じます。喪失感と虚無感から無気力になります。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人に助けられる有難さと難しさ。人様のご厚情が身に染みました。今後、反対の立場になったときは進んで、率先して、力を貸してあげたいです。人と人とのつながり、連携不足で大事に至ったと思います。もっと皆で危機管理意識を持ち日頃から結束できるような関係が大切と思います。</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せまりくる老後、家の修理等です。近隣の方々がこの土地にこれからも一緒に住んで共に生活していけるのでしょうか。</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皆が又この土地で暮らそうと思えるように人々のつながりというか、心を通わせる方法があればきっと前向きになれそうです。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地球温暖化、異常気象と言い訳はありますが、人間同士のつながりが欠如していると思いますので日頃からもっとソフト面で動いてほしいです。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どんな災害も人事ではないということと隣の事はやがては自分たちの問題として間接的にも影響が出てきます</a:t>
            </a:r>
            <a:r>
              <a:rPr lang="ja-JP" altLang="en-US" sz="1200" dirty="0" smtClean="0">
                <a:solidFill>
                  <a:prstClr val="black"/>
                </a:solidFill>
                <a:latin typeface="ＭＳ Ｐゴシック"/>
              </a:rPr>
              <a:t>。</a:t>
            </a:r>
            <a:endParaRPr lang="en-US" altLang="ja-JP" sz="1200"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66</a:t>
            </a:fld>
            <a:endParaRPr kumimoji="1" lang="ja-JP" altLang="en-US"/>
          </a:p>
        </p:txBody>
      </p:sp>
    </p:spTree>
    <p:extLst>
      <p:ext uri="{BB962C8B-B14F-4D97-AF65-F5344CB8AC3E}">
        <p14:creationId xmlns:p14="http://schemas.microsoft.com/office/powerpoint/2010/main" xmlns="" val="279203245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4704" y="0"/>
            <a:ext cx="5256584"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被災者</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の声　匿名</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chor="ctr">
            <a:normAutofit fontScale="92500" lnSpcReduction="10000"/>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最初避難して唯考える心の余裕もなくぼうぜんと時をすごすといった状態でした。時を過ごすうちにだんだんと今後どうしよう、これからどうしたらいいか考え、毎日を悩みで苦しみでいっぱいでした。</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変わったなんて簡単な問題ではありません。長年住み慣れた家がなくなり唯ぼうぜんと過ごす毎日でした。</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唯ひとつ避難所での生活、心のケア、食事の楽しみ、それが私の唯ひとつの楽しみでした。苦しみを忘れられる一時の心の慰めでした。つらかった事といえば人間関係、避難生活最後の頃ちょっといやな事がありましたが、つくばへ避難して以来忘れました。</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今回学んだこと、どんな苦しみも私の兄弟（弟一人）の力が大でした。弟二人とどんな事も乗りこえ助け合って家を建て替えることにしました。流された家も</a:t>
            </a:r>
            <a:r>
              <a:rPr lang="en-US" altLang="ja-JP" sz="1200" dirty="0">
                <a:solidFill>
                  <a:prstClr val="black"/>
                </a:solidFill>
                <a:latin typeface="ＭＳ Ｐゴシック"/>
              </a:rPr>
              <a:t>40</a:t>
            </a:r>
            <a:r>
              <a:rPr lang="ja-JP" altLang="en-US" sz="1200" dirty="0">
                <a:solidFill>
                  <a:prstClr val="black"/>
                </a:solidFill>
                <a:latin typeface="ＭＳ Ｐゴシック"/>
              </a:rPr>
              <a:t>年前私勤めていた（専売公社）の時、建てたものでした。どんな時でも心から助けあえるのは、私とは弟一人だけです。</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こんな事になって本当に心で思う事は、近所の心のケア。今人の情が薄くなっております。こんな時こそ心のケアが大事だと思います。こんなことを考える心のケアがうすくなって居ります。そんな事を考えるのは私一人で</a:t>
            </a:r>
            <a:r>
              <a:rPr lang="ja-JP" altLang="en-US" sz="1200" dirty="0" err="1">
                <a:solidFill>
                  <a:prstClr val="black"/>
                </a:solidFill>
                <a:latin typeface="ＭＳ Ｐゴシック"/>
              </a:rPr>
              <a:t>せうか</a:t>
            </a:r>
            <a:r>
              <a:rPr lang="ja-JP" altLang="en-US" sz="1200" dirty="0">
                <a:solidFill>
                  <a:prstClr val="black"/>
                </a:solidFill>
                <a:latin typeface="ＭＳ Ｐゴシック"/>
              </a:rPr>
              <a:t>。</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私も年をとってお世話になっている身分でえらい事は言えませんが、若い人達でまちやくらしの再生、復興に力を注いで下さい。今まちの状態さびしいです。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私ごときにえらい事は何も言えません。</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とにかくがんばってください。お願いします</a:t>
            </a:r>
            <a:r>
              <a:rPr lang="ja-JP" altLang="en-US" sz="1200" dirty="0" smtClean="0">
                <a:solidFill>
                  <a:prstClr val="black"/>
                </a:solidFill>
                <a:latin typeface="ＭＳ Ｐゴシック"/>
              </a:rPr>
              <a:t>。</a:t>
            </a:r>
            <a:endParaRPr lang="ja-JP" altLang="en-US" sz="1200" dirty="0">
              <a:solidFill>
                <a:prstClr val="black"/>
              </a:solidFill>
              <a:latin typeface="ＭＳ Ｐゴシック"/>
            </a:endParaRPr>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67</a:t>
            </a:fld>
            <a:endParaRPr kumimoji="1" lang="ja-JP" altLang="en-US"/>
          </a:p>
        </p:txBody>
      </p:sp>
    </p:spTree>
    <p:extLst>
      <p:ext uri="{BB962C8B-B14F-4D97-AF65-F5344CB8AC3E}">
        <p14:creationId xmlns:p14="http://schemas.microsoft.com/office/powerpoint/2010/main" xmlns="" val="279203245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4704" y="0"/>
            <a:ext cx="5256584"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被災者</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の声　匿名</a:t>
            </a:r>
            <a:endParaRPr kumimoji="1" lang="ja-JP" altLang="en-US" sz="4000" dirty="0"/>
          </a:p>
        </p:txBody>
      </p:sp>
      <p:sp>
        <p:nvSpPr>
          <p:cNvPr id="3" name="コンテンツ プレースホルダー 2"/>
          <p:cNvSpPr>
            <a:spLocks noGrp="1"/>
          </p:cNvSpPr>
          <p:nvPr>
            <p:ph idx="1"/>
          </p:nvPr>
        </p:nvSpPr>
        <p:spPr>
          <a:xfrm>
            <a:off x="404664" y="1043608"/>
            <a:ext cx="6172200" cy="7196621"/>
          </a:xfrm>
        </p:spPr>
        <p:txBody>
          <a:bodyPr vert="eaVert" anchor="ctr">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en-US" altLang="ja-JP" sz="1200" dirty="0">
                <a:solidFill>
                  <a:prstClr val="black"/>
                </a:solidFill>
                <a:latin typeface="ＭＳ Ｐゴシック"/>
              </a:rPr>
              <a:t>9</a:t>
            </a:r>
            <a:r>
              <a:rPr lang="ja-JP" altLang="en-US" sz="1200" dirty="0">
                <a:solidFill>
                  <a:prstClr val="black"/>
                </a:solidFill>
                <a:latin typeface="ＭＳ Ｐゴシック"/>
              </a:rPr>
              <a:t>月</a:t>
            </a:r>
            <a:r>
              <a:rPr lang="en-US" altLang="ja-JP" sz="1200" dirty="0">
                <a:solidFill>
                  <a:prstClr val="black"/>
                </a:solidFill>
                <a:latin typeface="ＭＳ Ｐゴシック"/>
              </a:rPr>
              <a:t>12</a:t>
            </a:r>
            <a:r>
              <a:rPr lang="ja-JP" altLang="en-US" sz="1200" dirty="0">
                <a:solidFill>
                  <a:prstClr val="black"/>
                </a:solidFill>
                <a:latin typeface="ＭＳ Ｐゴシック"/>
              </a:rPr>
              <a:t>日夜より娘の所に宿泊し、</a:t>
            </a:r>
            <a:r>
              <a:rPr lang="en-US" altLang="ja-JP" sz="1200" dirty="0">
                <a:solidFill>
                  <a:prstClr val="black"/>
                </a:solidFill>
                <a:latin typeface="ＭＳ Ｐゴシック"/>
              </a:rPr>
              <a:t>13</a:t>
            </a:r>
            <a:r>
              <a:rPr lang="ja-JP" altLang="en-US" sz="1200" dirty="0">
                <a:solidFill>
                  <a:prstClr val="black"/>
                </a:solidFill>
                <a:latin typeface="ＭＳ Ｐゴシック"/>
              </a:rPr>
              <a:t>日より１週間借家（</a:t>
            </a:r>
            <a:r>
              <a:rPr lang="en-US" altLang="ja-JP" sz="1200" dirty="0">
                <a:solidFill>
                  <a:prstClr val="black"/>
                </a:solidFill>
                <a:latin typeface="ＭＳ Ｐゴシック"/>
              </a:rPr>
              <a:t>1</a:t>
            </a:r>
            <a:r>
              <a:rPr lang="ja-JP" altLang="en-US" sz="1200" dirty="0">
                <a:solidFill>
                  <a:prstClr val="black"/>
                </a:solidFill>
                <a:latin typeface="ＭＳ Ｐゴシック"/>
              </a:rPr>
              <a:t>軒家）の後片付けにかかり、その后</a:t>
            </a:r>
            <a:r>
              <a:rPr lang="en-US" altLang="ja-JP" sz="1200" dirty="0">
                <a:solidFill>
                  <a:prstClr val="black"/>
                </a:solidFill>
                <a:latin typeface="ＭＳ Ｐゴシック"/>
              </a:rPr>
              <a:t>3</a:t>
            </a:r>
            <a:r>
              <a:rPr lang="ja-JP" altLang="en-US" sz="1200" dirty="0">
                <a:solidFill>
                  <a:prstClr val="black"/>
                </a:solidFill>
                <a:latin typeface="ＭＳ Ｐゴシック"/>
              </a:rPr>
              <a:t>ヶ月程筑波市に家賃、電気、水道類無償の大東さんの力を借りて今は守谷市にアパートを借用し住んでいます。市の方でアパートに住んでいて避難所ではなく住む所を早く手を打ってくれればと思います。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何一つない生活から子供、友人からの援助でようやく生活出来るようになり、あまり物を買わず夫婦仲良く墓に行こうと思っています。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a:t>
            </a:r>
            <a:r>
              <a:rPr lang="ja-JP" altLang="en-US" sz="1200" b="1" dirty="0" smtClean="0">
                <a:solidFill>
                  <a:prstClr val="black"/>
                </a:solidFill>
                <a:latin typeface="ＭＳ Ｐゴシック"/>
              </a:rPr>
              <a:t>か</a:t>
            </a:r>
            <a:endParaRPr lang="en-US" altLang="ja-JP" sz="1200"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嬉しかった娘と息子が私達夫婦の事を一生懸命やって来れたことです。何もなくなった私達の為に。辛かった事は</a:t>
            </a:r>
            <a:r>
              <a:rPr lang="en-US" altLang="ja-JP" sz="1200" dirty="0">
                <a:solidFill>
                  <a:prstClr val="black"/>
                </a:solidFill>
                <a:latin typeface="ＭＳ Ｐゴシック"/>
              </a:rPr>
              <a:t>74</a:t>
            </a:r>
            <a:r>
              <a:rPr lang="ja-JP" altLang="en-US" sz="1200" dirty="0">
                <a:solidFill>
                  <a:prstClr val="black"/>
                </a:solidFill>
                <a:latin typeface="ＭＳ Ｐゴシック"/>
              </a:rPr>
              <a:t>才になり何もなくなった事です。私物を</a:t>
            </a:r>
            <a:r>
              <a:rPr lang="en-US" altLang="ja-JP" sz="1200" dirty="0">
                <a:solidFill>
                  <a:prstClr val="black"/>
                </a:solidFill>
                <a:latin typeface="ＭＳ Ｐゴシック"/>
              </a:rPr>
              <a:t>1</a:t>
            </a:r>
            <a:r>
              <a:rPr lang="ja-JP" altLang="en-US" sz="1200" dirty="0">
                <a:solidFill>
                  <a:prstClr val="black"/>
                </a:solidFill>
                <a:latin typeface="ＭＳ Ｐゴシック"/>
              </a:rPr>
              <a:t>つ１つ車に積み込む時何で捨てなければいけないのか頭が真っ白になり涙が出てきました。</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・避難所に行って、避難生活をしていても何の情報　が入ってこない事。　　　　　　　　　　　　　　　　　　　</a:t>
            </a:r>
            <a:endParaRPr lang="en-US" altLang="ja-JP" sz="1200" dirty="0">
              <a:solidFill>
                <a:prstClr val="black"/>
              </a:solidFill>
              <a:latin typeface="ＭＳ Ｐゴシック"/>
            </a:endParaRPr>
          </a:p>
          <a:p>
            <a:pPr marL="0" lvl="0" indent="0">
              <a:spcBef>
                <a:spcPts val="0"/>
              </a:spcBef>
              <a:buNone/>
            </a:pPr>
            <a:r>
              <a:rPr lang="ja-JP" altLang="en-US" sz="1200" dirty="0" smtClean="0">
                <a:solidFill>
                  <a:prstClr val="black"/>
                </a:solidFill>
                <a:latin typeface="ＭＳ Ｐゴシック"/>
              </a:rPr>
              <a:t>・</a:t>
            </a:r>
            <a:r>
              <a:rPr lang="ja-JP" altLang="en-US" sz="1200" dirty="0">
                <a:solidFill>
                  <a:prstClr val="black"/>
                </a:solidFill>
                <a:latin typeface="ＭＳ Ｐゴシック"/>
              </a:rPr>
              <a:t>役所の人間が上から目線で事務的にやり避難者の気持ちになっていない。</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今だかつて考えられません</a:t>
            </a:r>
            <a:r>
              <a:rPr lang="ja-JP" altLang="en-US" sz="1200" dirty="0" smtClean="0">
                <a:solidFill>
                  <a:prstClr val="black"/>
                </a:solidFill>
                <a:latin typeface="ＭＳ Ｐゴシック"/>
              </a:rPr>
              <a:t>。</a:t>
            </a: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・水害の件につき行政が何でも知っていると思うが、避難者にはもっと何でも分かるようにしてもらいたい。　　　　　　　　　</a:t>
            </a:r>
            <a:endParaRPr lang="en-US" altLang="ja-JP" sz="1200" dirty="0">
              <a:solidFill>
                <a:prstClr val="black"/>
              </a:solidFill>
              <a:latin typeface="ＭＳ Ｐゴシック"/>
            </a:endParaRPr>
          </a:p>
          <a:p>
            <a:pPr marL="0" lvl="0" indent="0">
              <a:spcBef>
                <a:spcPts val="0"/>
              </a:spcBef>
              <a:buNone/>
            </a:pPr>
            <a:r>
              <a:rPr lang="ja-JP" altLang="en-US" sz="1200" dirty="0" smtClean="0">
                <a:solidFill>
                  <a:prstClr val="black"/>
                </a:solidFill>
                <a:latin typeface="ＭＳ Ｐゴシック"/>
              </a:rPr>
              <a:t>・</a:t>
            </a:r>
            <a:r>
              <a:rPr lang="ja-JP" altLang="en-US" sz="1200" dirty="0">
                <a:solidFill>
                  <a:prstClr val="black"/>
                </a:solidFill>
                <a:latin typeface="ＭＳ Ｐゴシック"/>
              </a:rPr>
              <a:t>災害の補修金、何で３ヶ月、４ヶ月もかかるのか知りたいと思う。</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市外の人達はただ災害が起きている、か、</a:t>
            </a:r>
            <a:r>
              <a:rPr lang="en-US" altLang="ja-JP" sz="1200" dirty="0">
                <a:solidFill>
                  <a:prstClr val="black"/>
                </a:solidFill>
                <a:latin typeface="ＭＳ Ｐゴシック"/>
              </a:rPr>
              <a:t>TV</a:t>
            </a:r>
            <a:r>
              <a:rPr lang="ja-JP" altLang="en-US" sz="1200" dirty="0">
                <a:solidFill>
                  <a:prstClr val="black"/>
                </a:solidFill>
                <a:latin typeface="ＭＳ Ｐゴシック"/>
              </a:rPr>
              <a:t>で見てすごいと思って見ているだろう。私も水害に遭う前まで同じ様に見ておりました</a:t>
            </a:r>
            <a:r>
              <a:rPr lang="ja-JP" altLang="en-US" sz="1200" dirty="0" smtClean="0">
                <a:solidFill>
                  <a:prstClr val="black"/>
                </a:solidFill>
                <a:latin typeface="ＭＳ Ｐゴシック"/>
              </a:rPr>
              <a:t>。</a:t>
            </a:r>
            <a:endParaRPr lang="en-US" altLang="ja-JP" sz="1200" dirty="0">
              <a:solidFill>
                <a:prstClr val="black"/>
              </a:solidFill>
              <a:latin typeface="ＭＳ Ｐゴシック"/>
            </a:endParaRPr>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68</a:t>
            </a:fld>
            <a:endParaRPr kumimoji="1" lang="ja-JP" altLang="en-US"/>
          </a:p>
        </p:txBody>
      </p:sp>
    </p:spTree>
    <p:extLst>
      <p:ext uri="{BB962C8B-B14F-4D97-AF65-F5344CB8AC3E}">
        <p14:creationId xmlns:p14="http://schemas.microsoft.com/office/powerpoint/2010/main" xmlns="" val="279203245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4704" y="0"/>
            <a:ext cx="5256584"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被災者</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の声　匿名</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chor="ctr">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自宅</a:t>
            </a:r>
            <a:r>
              <a:rPr lang="en-US" altLang="ja-JP" sz="1200" dirty="0">
                <a:solidFill>
                  <a:prstClr val="black"/>
                </a:solidFill>
                <a:latin typeface="ＭＳ Ｐゴシック"/>
              </a:rPr>
              <a:t>1</a:t>
            </a:r>
            <a:r>
              <a:rPr lang="ja-JP" altLang="en-US" sz="1200" dirty="0">
                <a:solidFill>
                  <a:prstClr val="black"/>
                </a:solidFill>
                <a:latin typeface="ＭＳ Ｐゴシック"/>
              </a:rPr>
              <a:t>階に</a:t>
            </a:r>
            <a:r>
              <a:rPr lang="en-US" altLang="ja-JP" sz="1200" dirty="0">
                <a:solidFill>
                  <a:prstClr val="black"/>
                </a:solidFill>
                <a:latin typeface="ＭＳ Ｐゴシック"/>
              </a:rPr>
              <a:t>130</a:t>
            </a:r>
            <a:r>
              <a:rPr lang="ja-JP" altLang="en-US" sz="1200" dirty="0">
                <a:solidFill>
                  <a:prstClr val="black"/>
                </a:solidFill>
                <a:latin typeface="ＭＳ Ｐゴシック"/>
              </a:rPr>
              <a:t>センチ程水が入った為リフォーム工事をしていました。その間自宅２階での生活。朝食はレトルトかトースターで焼けるものを食べていました。トイレは２階にもあったので使用。夜ご飯、お風呂、洗濯は市内の実家でお世話になりました。</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時間に追われていたと思います。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en-US" altLang="ja-JP" sz="1200" dirty="0">
                <a:solidFill>
                  <a:prstClr val="black"/>
                </a:solidFill>
                <a:latin typeface="ＭＳ Ｐゴシック"/>
              </a:rPr>
              <a:t>1</a:t>
            </a:r>
            <a:r>
              <a:rPr lang="ja-JP" altLang="en-US" sz="1200" dirty="0">
                <a:solidFill>
                  <a:prstClr val="black"/>
                </a:solidFill>
                <a:latin typeface="ＭＳ Ｐゴシック"/>
              </a:rPr>
              <a:t>番嬉しかった事は、工事が終わり、自宅の風呂に入れた事。辛かったことは大切にしていた物が泥でぐちゃぐちゃになってしまったこと。</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物を必要以上に持たない事。</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今後も異常気象による自然災害が増えてくるのではないか、とも心配。</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助け合い、情報の共有</a:t>
            </a:r>
            <a:r>
              <a:rPr lang="ja-JP" altLang="en-US" sz="1200" dirty="0" smtClean="0">
                <a:solidFill>
                  <a:prstClr val="black"/>
                </a:solidFill>
                <a:latin typeface="ＭＳ Ｐゴシック"/>
              </a:rPr>
              <a:t>。</a:t>
            </a: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自然災害はどこにでも起こりうることなので、周辺の地形や土地の把握、お年寄りの経験談に耳を傾けたりすることも大切だと思います</a:t>
            </a:r>
            <a:r>
              <a:rPr lang="ja-JP" altLang="en-US" sz="1200" dirty="0" smtClean="0">
                <a:solidFill>
                  <a:prstClr val="black"/>
                </a:solidFill>
                <a:latin typeface="ＭＳ Ｐゴシック"/>
              </a:rPr>
              <a:t>。電気</a:t>
            </a:r>
            <a:r>
              <a:rPr lang="ja-JP" altLang="en-US" sz="1200" dirty="0">
                <a:solidFill>
                  <a:prstClr val="black"/>
                </a:solidFill>
                <a:latin typeface="ＭＳ Ｐゴシック"/>
              </a:rPr>
              <a:t>毛布どうも有難う御座いました</a:t>
            </a:r>
            <a:r>
              <a:rPr lang="ja-JP" altLang="en-US" sz="1200" dirty="0" smtClean="0">
                <a:solidFill>
                  <a:prstClr val="black"/>
                </a:solidFill>
                <a:latin typeface="ＭＳ Ｐゴシック"/>
              </a:rPr>
              <a:t>。</a:t>
            </a:r>
            <a:endParaRPr lang="en-US" altLang="ja-JP" sz="1200"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69</a:t>
            </a:fld>
            <a:endParaRPr kumimoji="1" lang="ja-JP" altLang="en-US"/>
          </a:p>
        </p:txBody>
      </p:sp>
    </p:spTree>
    <p:extLst>
      <p:ext uri="{BB962C8B-B14F-4D97-AF65-F5344CB8AC3E}">
        <p14:creationId xmlns:p14="http://schemas.microsoft.com/office/powerpoint/2010/main" xmlns="" val="2792032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92696" y="30222"/>
            <a:ext cx="5534372" cy="821440"/>
          </a:xfrm>
        </p:spPr>
        <p:txBody>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森下町の声</a:t>
            </a:r>
            <a:endParaRPr kumimoji="1" lang="ja-JP" altLang="en-US" dirty="0"/>
          </a:p>
        </p:txBody>
      </p:sp>
      <p:sp>
        <p:nvSpPr>
          <p:cNvPr id="3" name="コンテンツ プレースホルダー 2"/>
          <p:cNvSpPr>
            <a:spLocks noGrp="1"/>
          </p:cNvSpPr>
          <p:nvPr>
            <p:ph idx="1"/>
          </p:nvPr>
        </p:nvSpPr>
        <p:spPr>
          <a:xfrm>
            <a:off x="188640" y="899592"/>
            <a:ext cx="6480720" cy="7128792"/>
          </a:xfrm>
        </p:spPr>
        <p:txBody>
          <a:bodyPr vert="eaVert" anchor="ctr">
            <a:noAutofit/>
          </a:bodyPr>
          <a:lstStyle/>
          <a:p>
            <a:pPr marL="0" lvl="0" indent="0">
              <a:spcBef>
                <a:spcPts val="0"/>
              </a:spcBef>
              <a:buNone/>
            </a:pPr>
            <a:r>
              <a:rPr lang="ja-JP" altLang="en-US" sz="1100" b="1" dirty="0">
                <a:solidFill>
                  <a:prstClr val="black"/>
                </a:solidFill>
                <a:latin typeface="+mn-ea"/>
              </a:rPr>
              <a:t>①</a:t>
            </a:r>
            <a:r>
              <a:rPr lang="en-US" altLang="ja-JP" sz="1100" b="1" dirty="0">
                <a:solidFill>
                  <a:prstClr val="black"/>
                </a:solidFill>
                <a:latin typeface="+mn-ea"/>
              </a:rPr>
              <a:t>9</a:t>
            </a:r>
            <a:r>
              <a:rPr lang="ja-JP" altLang="en-US" sz="1100" b="1" dirty="0">
                <a:solidFill>
                  <a:prstClr val="black"/>
                </a:solidFill>
                <a:latin typeface="+mn-ea"/>
              </a:rPr>
              <a:t>月</a:t>
            </a:r>
            <a:r>
              <a:rPr lang="en-US" altLang="ja-JP" sz="1100" b="1" dirty="0">
                <a:solidFill>
                  <a:prstClr val="black"/>
                </a:solidFill>
                <a:latin typeface="+mn-ea"/>
              </a:rPr>
              <a:t>10</a:t>
            </a:r>
            <a:r>
              <a:rPr lang="ja-JP" altLang="en-US" sz="1100" b="1" dirty="0">
                <a:solidFill>
                  <a:prstClr val="black"/>
                </a:solidFill>
                <a:latin typeface="+mn-ea"/>
              </a:rPr>
              <a:t>日から今までどう</a:t>
            </a:r>
            <a:r>
              <a:rPr lang="ja-JP" altLang="en-US" sz="1100" b="1" dirty="0" smtClean="0">
                <a:solidFill>
                  <a:prstClr val="black"/>
                </a:solidFill>
                <a:latin typeface="+mn-ea"/>
              </a:rPr>
              <a:t>すごしてきましたか</a:t>
            </a:r>
            <a:endParaRPr lang="ja-JP" altLang="en-US" sz="1100" b="1" dirty="0">
              <a:solidFill>
                <a:prstClr val="black"/>
              </a:solidFill>
              <a:latin typeface="+mn-ea"/>
            </a:endParaRPr>
          </a:p>
          <a:p>
            <a:pPr marL="0" lvl="0" indent="0">
              <a:spcBef>
                <a:spcPts val="0"/>
              </a:spcBef>
              <a:buNone/>
            </a:pPr>
            <a:r>
              <a:rPr lang="ja-JP" altLang="en-US" sz="1100" dirty="0">
                <a:solidFill>
                  <a:prstClr val="black"/>
                </a:solidFill>
                <a:latin typeface="+mn-ea"/>
              </a:rPr>
              <a:t>元通りの生活にもどす為、床下乾燥、シロアリ薬塗布、防腐剤塗り、床下ケタの補強、床フローリング張り、台所流し交換、石膏ボード取り替え、押し入れ床、壁の交換等諸々の工事を家族で実施して３ヶ月があっというまにたちました。毎日毎日が多忙そのものでした。１２月中旬になり何とか落ち着くことが出来ました。まだまだ残っている工事あります。来年迄多忙の日が続きます。</a:t>
            </a:r>
          </a:p>
          <a:p>
            <a:pPr marL="0" lvl="0" indent="0">
              <a:spcBef>
                <a:spcPts val="0"/>
              </a:spcBef>
              <a:buNone/>
            </a:pPr>
            <a:endParaRPr lang="en-US" altLang="ja-JP" sz="1100" dirty="0">
              <a:solidFill>
                <a:prstClr val="black"/>
              </a:solidFill>
              <a:latin typeface="+mn-ea"/>
            </a:endParaRPr>
          </a:p>
          <a:p>
            <a:pPr marL="0" lvl="0" indent="0">
              <a:spcBef>
                <a:spcPts val="0"/>
              </a:spcBef>
              <a:buNone/>
            </a:pPr>
            <a:r>
              <a:rPr lang="ja-JP" altLang="en-US" sz="1100" b="1" dirty="0" smtClean="0">
                <a:solidFill>
                  <a:prstClr val="black"/>
                </a:solidFill>
                <a:latin typeface="+mn-ea"/>
              </a:rPr>
              <a:t>②</a:t>
            </a:r>
            <a:r>
              <a:rPr lang="ja-JP" altLang="en-US" sz="1100" b="1" dirty="0">
                <a:solidFill>
                  <a:prstClr val="black"/>
                </a:solidFill>
                <a:latin typeface="+mn-ea"/>
              </a:rPr>
              <a:t>生活はどこがどう変わりましたか</a:t>
            </a:r>
          </a:p>
          <a:p>
            <a:pPr marL="0" lvl="0" indent="0">
              <a:spcBef>
                <a:spcPts val="0"/>
              </a:spcBef>
              <a:buNone/>
            </a:pPr>
            <a:r>
              <a:rPr lang="ja-JP" altLang="en-US" sz="1100" dirty="0" smtClean="0">
                <a:solidFill>
                  <a:prstClr val="black"/>
                </a:solidFill>
                <a:latin typeface="+mn-ea"/>
              </a:rPr>
              <a:t>体調</a:t>
            </a:r>
            <a:r>
              <a:rPr lang="ja-JP" altLang="en-US" sz="1100" dirty="0">
                <a:solidFill>
                  <a:prstClr val="black"/>
                </a:solidFill>
                <a:latin typeface="+mn-ea"/>
              </a:rPr>
              <a:t>管理の為栄養剤を使用するようになった。出費多いため節約するようになりました。健康管理に気をつけるようになりました保険関係の見直しをするようになりました</a:t>
            </a:r>
            <a:r>
              <a:rPr lang="ja-JP" altLang="en-US" sz="1100" dirty="0" smtClean="0">
                <a:solidFill>
                  <a:prstClr val="black"/>
                </a:solidFill>
                <a:latin typeface="+mn-ea"/>
              </a:rPr>
              <a:t>。</a:t>
            </a:r>
            <a:endParaRPr lang="en-US" altLang="ja-JP" sz="1100" dirty="0">
              <a:solidFill>
                <a:prstClr val="black"/>
              </a:solidFill>
              <a:latin typeface="+mn-ea"/>
            </a:endParaRPr>
          </a:p>
          <a:p>
            <a:pPr marL="0" lvl="0" indent="0">
              <a:spcBef>
                <a:spcPts val="0"/>
              </a:spcBef>
              <a:buNone/>
            </a:pPr>
            <a:endParaRPr lang="ja-JP" altLang="en-US" sz="1100" dirty="0">
              <a:solidFill>
                <a:prstClr val="black"/>
              </a:solidFill>
              <a:latin typeface="+mn-ea"/>
            </a:endParaRPr>
          </a:p>
          <a:p>
            <a:pPr marL="0" lvl="0" indent="0">
              <a:spcBef>
                <a:spcPts val="0"/>
              </a:spcBef>
              <a:buNone/>
            </a:pPr>
            <a:r>
              <a:rPr lang="ja-JP" altLang="en-US" sz="1100" b="1" dirty="0" smtClean="0">
                <a:solidFill>
                  <a:prstClr val="black"/>
                </a:solidFill>
                <a:latin typeface="+mn-ea"/>
              </a:rPr>
              <a:t>③うれしかった</a:t>
            </a:r>
            <a:r>
              <a:rPr lang="ja-JP" altLang="en-US" sz="1100" b="1" dirty="0">
                <a:solidFill>
                  <a:prstClr val="black"/>
                </a:solidFill>
                <a:latin typeface="+mn-ea"/>
              </a:rPr>
              <a:t>こと、つらかったことはどんなことですか</a:t>
            </a:r>
          </a:p>
          <a:p>
            <a:pPr marL="0" lvl="0" indent="0">
              <a:spcBef>
                <a:spcPts val="0"/>
              </a:spcBef>
              <a:buNone/>
            </a:pPr>
            <a:r>
              <a:rPr lang="ja-JP" altLang="en-US" sz="1100" dirty="0" smtClean="0">
                <a:solidFill>
                  <a:prstClr val="black"/>
                </a:solidFill>
                <a:latin typeface="+mn-ea"/>
              </a:rPr>
              <a:t>知人</a:t>
            </a:r>
            <a:r>
              <a:rPr lang="ja-JP" altLang="en-US" sz="1100" dirty="0">
                <a:solidFill>
                  <a:prstClr val="black"/>
                </a:solidFill>
                <a:latin typeface="+mn-ea"/>
              </a:rPr>
              <a:t>友人の応援が多数あったこと車無く足が不便であった。代車等の確保に苦労した。まともなご飯が食べられなかった台所ダメに</a:t>
            </a:r>
            <a:r>
              <a:rPr lang="ja-JP" altLang="en-US" sz="1100" dirty="0" smtClean="0">
                <a:solidFill>
                  <a:prstClr val="black"/>
                </a:solidFill>
                <a:latin typeface="+mn-ea"/>
              </a:rPr>
              <a:t>なったため</a:t>
            </a:r>
            <a:r>
              <a:rPr lang="ja-JP" altLang="en-US" sz="1100" dirty="0">
                <a:solidFill>
                  <a:prstClr val="black"/>
                </a:solidFill>
                <a:latin typeface="+mn-ea"/>
              </a:rPr>
              <a:t>自炊</a:t>
            </a:r>
            <a:r>
              <a:rPr lang="ja-JP" altLang="en-US" sz="1100" dirty="0" smtClean="0">
                <a:solidFill>
                  <a:prstClr val="black"/>
                </a:solidFill>
                <a:latin typeface="+mn-ea"/>
              </a:rPr>
              <a:t>できず</a:t>
            </a:r>
            <a:endParaRPr lang="en-US" altLang="ja-JP" sz="1100" dirty="0">
              <a:solidFill>
                <a:prstClr val="black"/>
              </a:solidFill>
              <a:latin typeface="+mn-ea"/>
            </a:endParaRPr>
          </a:p>
          <a:p>
            <a:pPr marL="0" lvl="0" indent="0">
              <a:spcBef>
                <a:spcPts val="0"/>
              </a:spcBef>
              <a:buNone/>
            </a:pPr>
            <a:endParaRPr lang="ja-JP" altLang="en-US" sz="1100" dirty="0">
              <a:solidFill>
                <a:prstClr val="black"/>
              </a:solidFill>
              <a:latin typeface="+mn-ea"/>
            </a:endParaRPr>
          </a:p>
          <a:p>
            <a:pPr marL="0" lvl="0" indent="0">
              <a:spcBef>
                <a:spcPts val="0"/>
              </a:spcBef>
              <a:buNone/>
            </a:pPr>
            <a:r>
              <a:rPr lang="ja-JP" altLang="en-US" sz="1100" b="1" dirty="0">
                <a:solidFill>
                  <a:prstClr val="black"/>
                </a:solidFill>
                <a:latin typeface="+mn-ea"/>
              </a:rPr>
              <a:t>④今回学んだことや教訓はどんなことですか</a:t>
            </a:r>
          </a:p>
          <a:p>
            <a:pPr marL="0" lvl="0" indent="0">
              <a:spcBef>
                <a:spcPts val="0"/>
              </a:spcBef>
              <a:buNone/>
            </a:pPr>
            <a:r>
              <a:rPr lang="ja-JP" altLang="en-US" sz="1100" dirty="0" smtClean="0">
                <a:solidFill>
                  <a:prstClr val="black"/>
                </a:solidFill>
                <a:latin typeface="+mn-ea"/>
              </a:rPr>
              <a:t>情報</a:t>
            </a:r>
            <a:r>
              <a:rPr lang="ja-JP" altLang="en-US" sz="1100" dirty="0">
                <a:solidFill>
                  <a:prstClr val="black"/>
                </a:solidFill>
                <a:latin typeface="+mn-ea"/>
              </a:rPr>
              <a:t>の収集と危険予知力の不足周囲の人達との協力が無いと何もできない。市の情報機能を充実させること、情報対策室の新設</a:t>
            </a:r>
            <a:r>
              <a:rPr lang="ja-JP" altLang="en-US" sz="1100" dirty="0" smtClean="0">
                <a:solidFill>
                  <a:prstClr val="black"/>
                </a:solidFill>
                <a:latin typeface="+mn-ea"/>
              </a:rPr>
              <a:t>検討</a:t>
            </a:r>
            <a:endParaRPr lang="en-US" altLang="ja-JP" sz="1100" dirty="0">
              <a:solidFill>
                <a:prstClr val="black"/>
              </a:solidFill>
              <a:latin typeface="+mn-ea"/>
            </a:endParaRPr>
          </a:p>
          <a:p>
            <a:pPr marL="0" lvl="0" indent="0">
              <a:spcBef>
                <a:spcPts val="0"/>
              </a:spcBef>
              <a:buNone/>
            </a:pPr>
            <a:endParaRPr lang="ja-JP" altLang="en-US" sz="1100" dirty="0">
              <a:solidFill>
                <a:prstClr val="black"/>
              </a:solidFill>
              <a:latin typeface="+mn-ea"/>
            </a:endParaRPr>
          </a:p>
          <a:p>
            <a:pPr marL="0" lvl="0" indent="0">
              <a:spcBef>
                <a:spcPts val="0"/>
              </a:spcBef>
              <a:buNone/>
            </a:pPr>
            <a:r>
              <a:rPr lang="ja-JP" altLang="en-US" sz="1100" b="1" dirty="0">
                <a:solidFill>
                  <a:prstClr val="black"/>
                </a:solidFill>
                <a:latin typeface="+mn-ea"/>
              </a:rPr>
              <a:t>⑤今後のことで考えていること、悩んでいることはなんですか</a:t>
            </a:r>
          </a:p>
          <a:p>
            <a:pPr marL="0" lvl="0" indent="0">
              <a:spcBef>
                <a:spcPts val="0"/>
              </a:spcBef>
              <a:buNone/>
            </a:pPr>
            <a:r>
              <a:rPr lang="ja-JP" altLang="en-US" sz="1100" dirty="0" smtClean="0">
                <a:solidFill>
                  <a:prstClr val="black"/>
                </a:solidFill>
                <a:latin typeface="+mn-ea"/>
              </a:rPr>
              <a:t>１．県議</a:t>
            </a:r>
            <a:r>
              <a:rPr lang="ja-JP" altLang="en-US" sz="1100" dirty="0">
                <a:solidFill>
                  <a:prstClr val="black"/>
                </a:solidFill>
                <a:latin typeface="+mn-ea"/>
              </a:rPr>
              <a:t>、市長、市議をまじえた定期的な話し合いをもつこと、地区ごとに実施する</a:t>
            </a:r>
            <a:r>
              <a:rPr lang="ja-JP" altLang="en-US" sz="1100" dirty="0" smtClean="0">
                <a:solidFill>
                  <a:prstClr val="black"/>
                </a:solidFill>
                <a:latin typeface="+mn-ea"/>
              </a:rPr>
              <a:t>こと</a:t>
            </a:r>
            <a:endParaRPr lang="en-US" altLang="ja-JP" sz="1100" dirty="0" smtClean="0">
              <a:solidFill>
                <a:prstClr val="black"/>
              </a:solidFill>
              <a:latin typeface="+mn-ea"/>
            </a:endParaRPr>
          </a:p>
          <a:p>
            <a:pPr marL="0" lvl="0" indent="0">
              <a:spcBef>
                <a:spcPts val="0"/>
              </a:spcBef>
              <a:buNone/>
            </a:pPr>
            <a:r>
              <a:rPr lang="ja-JP" altLang="en-US" sz="1100" dirty="0" smtClean="0">
                <a:solidFill>
                  <a:prstClr val="black"/>
                </a:solidFill>
                <a:latin typeface="+mn-ea"/>
              </a:rPr>
              <a:t>２</a:t>
            </a:r>
            <a:r>
              <a:rPr lang="ja-JP" altLang="en-US" sz="1100" dirty="0">
                <a:solidFill>
                  <a:prstClr val="black"/>
                </a:solidFill>
                <a:latin typeface="+mn-ea"/>
              </a:rPr>
              <a:t>．この市に住むか否かを考えている人多数いる状況です</a:t>
            </a:r>
            <a:r>
              <a:rPr lang="ja-JP" altLang="en-US" sz="1100" dirty="0" smtClean="0">
                <a:solidFill>
                  <a:prstClr val="black"/>
                </a:solidFill>
                <a:latin typeface="+mn-ea"/>
              </a:rPr>
              <a:t>。</a:t>
            </a:r>
            <a:endParaRPr lang="en-US" altLang="ja-JP" sz="1100" dirty="0">
              <a:solidFill>
                <a:prstClr val="black"/>
              </a:solidFill>
              <a:latin typeface="+mn-ea"/>
            </a:endParaRPr>
          </a:p>
          <a:p>
            <a:pPr marL="0" lvl="0" indent="0">
              <a:spcBef>
                <a:spcPts val="0"/>
              </a:spcBef>
              <a:buNone/>
            </a:pPr>
            <a:endParaRPr lang="ja-JP" altLang="en-US" sz="1100" dirty="0">
              <a:solidFill>
                <a:prstClr val="black"/>
              </a:solidFill>
              <a:latin typeface="+mn-ea"/>
            </a:endParaRPr>
          </a:p>
          <a:p>
            <a:pPr marL="0" lvl="0" indent="0">
              <a:spcBef>
                <a:spcPts val="0"/>
              </a:spcBef>
              <a:buNone/>
            </a:pPr>
            <a:r>
              <a:rPr lang="ja-JP" altLang="en-US" sz="1100" b="1" dirty="0">
                <a:solidFill>
                  <a:prstClr val="black"/>
                </a:solidFill>
                <a:latin typeface="+mn-ea"/>
              </a:rPr>
              <a:t>⑥まちやくらしの再生、復興で必要なことはなんだと思いますか</a:t>
            </a:r>
          </a:p>
          <a:p>
            <a:pPr marL="0" lvl="0" indent="0">
              <a:spcBef>
                <a:spcPts val="0"/>
              </a:spcBef>
              <a:buNone/>
            </a:pPr>
            <a:r>
              <a:rPr lang="ja-JP" altLang="en-US" sz="1100" dirty="0" smtClean="0">
                <a:solidFill>
                  <a:prstClr val="black"/>
                </a:solidFill>
                <a:latin typeface="+mn-ea"/>
              </a:rPr>
              <a:t>地域</a:t>
            </a:r>
            <a:r>
              <a:rPr lang="ja-JP" altLang="en-US" sz="1100" dirty="0">
                <a:solidFill>
                  <a:prstClr val="black"/>
                </a:solidFill>
                <a:latin typeface="+mn-ea"/>
              </a:rPr>
              <a:t>住民の結束協調協力が必要市役所がしっかりとした考え、対応、対策を実施、実行し</a:t>
            </a:r>
            <a:r>
              <a:rPr lang="ja-JP" altLang="en-US" sz="1100" dirty="0" smtClean="0">
                <a:solidFill>
                  <a:prstClr val="black"/>
                </a:solidFill>
                <a:latin typeface="+mn-ea"/>
              </a:rPr>
              <a:t>、進んで</a:t>
            </a:r>
            <a:r>
              <a:rPr lang="ja-JP" altLang="en-US" sz="1100" dirty="0">
                <a:solidFill>
                  <a:prstClr val="black"/>
                </a:solidFill>
                <a:latin typeface="+mn-ea"/>
              </a:rPr>
              <a:t>行く事</a:t>
            </a:r>
            <a:r>
              <a:rPr lang="ja-JP" altLang="en-US" sz="1100" dirty="0" smtClean="0">
                <a:solidFill>
                  <a:prstClr val="black"/>
                </a:solidFill>
                <a:latin typeface="+mn-ea"/>
              </a:rPr>
              <a:t>。</a:t>
            </a:r>
            <a:endParaRPr lang="en-US" altLang="ja-JP" sz="1100" dirty="0">
              <a:solidFill>
                <a:prstClr val="black"/>
              </a:solidFill>
              <a:latin typeface="+mn-ea"/>
            </a:endParaRPr>
          </a:p>
          <a:p>
            <a:pPr marL="0" lvl="0" indent="0">
              <a:spcBef>
                <a:spcPts val="0"/>
              </a:spcBef>
              <a:buNone/>
            </a:pPr>
            <a:endParaRPr lang="ja-JP" altLang="en-US" sz="1100" dirty="0">
              <a:solidFill>
                <a:prstClr val="black"/>
              </a:solidFill>
              <a:latin typeface="+mn-ea"/>
            </a:endParaRPr>
          </a:p>
          <a:p>
            <a:pPr marL="0" lvl="0" indent="0">
              <a:spcBef>
                <a:spcPts val="0"/>
              </a:spcBef>
              <a:buNone/>
            </a:pPr>
            <a:r>
              <a:rPr lang="ja-JP" altLang="en-US" sz="1100" b="1" dirty="0">
                <a:solidFill>
                  <a:prstClr val="black"/>
                </a:solidFill>
                <a:latin typeface="+mn-ea"/>
              </a:rPr>
              <a:t>⑦行政に望むことはなんですか</a:t>
            </a:r>
            <a:endParaRPr lang="en-US" altLang="ja-JP" sz="1100" b="1" dirty="0">
              <a:solidFill>
                <a:prstClr val="black"/>
              </a:solidFill>
              <a:latin typeface="+mn-ea"/>
            </a:endParaRPr>
          </a:p>
          <a:p>
            <a:pPr marL="0" lvl="0" indent="0">
              <a:spcBef>
                <a:spcPts val="0"/>
              </a:spcBef>
              <a:buNone/>
            </a:pPr>
            <a:r>
              <a:rPr lang="ja-JP" altLang="en-US" sz="1100" dirty="0" smtClean="0">
                <a:solidFill>
                  <a:prstClr val="black"/>
                </a:solidFill>
                <a:latin typeface="+mn-ea"/>
              </a:rPr>
              <a:t>１．あらゆる</a:t>
            </a:r>
            <a:r>
              <a:rPr lang="ja-JP" altLang="en-US" sz="1100" dirty="0">
                <a:solidFill>
                  <a:prstClr val="black"/>
                </a:solidFill>
                <a:latin typeface="+mn-ea"/>
              </a:rPr>
              <a:t>災害を想定したうえでの避難訓練を地区ごとに定期的に実施すること。水害、地震</a:t>
            </a:r>
          </a:p>
          <a:p>
            <a:pPr marL="0" lvl="0" indent="0">
              <a:spcBef>
                <a:spcPts val="0"/>
              </a:spcBef>
              <a:buNone/>
            </a:pPr>
            <a:r>
              <a:rPr lang="ja-JP" altLang="en-US" sz="1100" dirty="0" smtClean="0">
                <a:solidFill>
                  <a:prstClr val="black"/>
                </a:solidFill>
                <a:latin typeface="+mn-ea"/>
              </a:rPr>
              <a:t>２．水</a:t>
            </a:r>
            <a:r>
              <a:rPr lang="ja-JP" altLang="en-US" sz="1100" dirty="0">
                <a:solidFill>
                  <a:prstClr val="black"/>
                </a:solidFill>
                <a:latin typeface="+mn-ea"/>
              </a:rPr>
              <a:t>関係機能チェック強化</a:t>
            </a:r>
            <a:r>
              <a:rPr lang="en-US" altLang="ja-JP" sz="1100" dirty="0">
                <a:solidFill>
                  <a:prstClr val="black"/>
                </a:solidFill>
                <a:latin typeface="+mn-ea"/>
              </a:rPr>
              <a:t>/</a:t>
            </a:r>
            <a:r>
              <a:rPr lang="ja-JP" altLang="en-US" sz="1100" dirty="0">
                <a:solidFill>
                  <a:prstClr val="black"/>
                </a:solidFill>
                <a:latin typeface="+mn-ea"/>
              </a:rPr>
              <a:t>定期的に確実に実施すること</a:t>
            </a:r>
          </a:p>
          <a:p>
            <a:pPr marL="0" lvl="0" indent="0">
              <a:spcBef>
                <a:spcPts val="0"/>
              </a:spcBef>
              <a:buNone/>
            </a:pPr>
            <a:r>
              <a:rPr lang="ja-JP" altLang="en-US" sz="1100" dirty="0" smtClean="0">
                <a:solidFill>
                  <a:prstClr val="black"/>
                </a:solidFill>
                <a:latin typeface="+mn-ea"/>
              </a:rPr>
              <a:t>３．堤防</a:t>
            </a:r>
            <a:r>
              <a:rPr lang="ja-JP" altLang="en-US" sz="1100" dirty="0">
                <a:solidFill>
                  <a:prstClr val="black"/>
                </a:solidFill>
                <a:latin typeface="+mn-ea"/>
              </a:rPr>
              <a:t>の再チェックの強化、市民に知らせること</a:t>
            </a:r>
          </a:p>
          <a:p>
            <a:pPr marL="0" lvl="0" indent="0">
              <a:spcBef>
                <a:spcPts val="0"/>
              </a:spcBef>
              <a:buNone/>
            </a:pPr>
            <a:r>
              <a:rPr lang="ja-JP" altLang="en-US" sz="1100" dirty="0" smtClean="0">
                <a:solidFill>
                  <a:prstClr val="black"/>
                </a:solidFill>
                <a:latin typeface="+mn-ea"/>
              </a:rPr>
              <a:t>４．各家</a:t>
            </a:r>
            <a:r>
              <a:rPr lang="ja-JP" altLang="en-US" sz="1100" dirty="0">
                <a:solidFill>
                  <a:prstClr val="black"/>
                </a:solidFill>
                <a:latin typeface="+mn-ea"/>
              </a:rPr>
              <a:t>庭内に無線機設置検討（他市町村を参考に視察すること）</a:t>
            </a:r>
          </a:p>
          <a:p>
            <a:pPr marL="0" lvl="0" indent="0">
              <a:spcBef>
                <a:spcPts val="0"/>
              </a:spcBef>
              <a:buNone/>
            </a:pPr>
            <a:r>
              <a:rPr lang="ja-JP" altLang="en-US" sz="1100" dirty="0" smtClean="0">
                <a:solidFill>
                  <a:prstClr val="black"/>
                </a:solidFill>
                <a:latin typeface="+mn-ea"/>
              </a:rPr>
              <a:t>５．危険地</a:t>
            </a:r>
            <a:r>
              <a:rPr lang="ja-JP" altLang="en-US" sz="1100" dirty="0">
                <a:solidFill>
                  <a:prstClr val="black"/>
                </a:solidFill>
                <a:latin typeface="+mn-ea"/>
              </a:rPr>
              <a:t>訓練を定期的に実施（各企業では実施している、企業は定期的に実施</a:t>
            </a:r>
            <a:r>
              <a:rPr lang="ja-JP" altLang="en-US" sz="1100" dirty="0" smtClean="0">
                <a:solidFill>
                  <a:prstClr val="black"/>
                </a:solidFill>
                <a:latin typeface="+mn-ea"/>
              </a:rPr>
              <a:t>している</a:t>
            </a:r>
            <a:r>
              <a:rPr lang="ja-JP" altLang="en-US" sz="1100" dirty="0">
                <a:solidFill>
                  <a:prstClr val="black"/>
                </a:solidFill>
                <a:latin typeface="+mn-ea"/>
              </a:rPr>
              <a:t>所多くある</a:t>
            </a:r>
            <a:r>
              <a:rPr lang="ja-JP" altLang="en-US" sz="1100" dirty="0" smtClean="0">
                <a:solidFill>
                  <a:prstClr val="black"/>
                </a:solidFill>
                <a:latin typeface="+mn-ea"/>
              </a:rPr>
              <a:t>）</a:t>
            </a:r>
            <a:endParaRPr lang="en-US" altLang="ja-JP" sz="1100" dirty="0" smtClean="0">
              <a:solidFill>
                <a:prstClr val="black"/>
              </a:solidFill>
              <a:latin typeface="+mn-ea"/>
            </a:endParaRPr>
          </a:p>
          <a:p>
            <a:pPr marL="0" lvl="0" indent="0">
              <a:spcBef>
                <a:spcPts val="0"/>
              </a:spcBef>
              <a:buNone/>
            </a:pPr>
            <a:endParaRPr lang="en-US" altLang="ja-JP" sz="1100" dirty="0" smtClean="0">
              <a:solidFill>
                <a:prstClr val="black"/>
              </a:solidFill>
              <a:latin typeface="+mn-ea"/>
            </a:endParaRPr>
          </a:p>
          <a:p>
            <a:pPr marL="0" lvl="0" indent="0">
              <a:spcBef>
                <a:spcPts val="0"/>
              </a:spcBef>
              <a:buNone/>
            </a:pPr>
            <a:r>
              <a:rPr lang="ja-JP" altLang="en-US" sz="1100" b="1" dirty="0" smtClean="0">
                <a:solidFill>
                  <a:prstClr val="black"/>
                </a:solidFill>
                <a:latin typeface="+mn-ea"/>
              </a:rPr>
              <a:t>⑧市外</a:t>
            </a:r>
            <a:r>
              <a:rPr lang="ja-JP" altLang="en-US" sz="1100" b="1" dirty="0">
                <a:solidFill>
                  <a:prstClr val="black"/>
                </a:solidFill>
                <a:latin typeface="+mn-ea"/>
              </a:rPr>
              <a:t>の人たちへのメッセージをお願いします</a:t>
            </a:r>
            <a:r>
              <a:rPr lang="ja-JP" altLang="en-US" sz="1100" b="1" dirty="0" smtClean="0">
                <a:solidFill>
                  <a:prstClr val="black"/>
                </a:solidFill>
                <a:latin typeface="+mn-ea"/>
              </a:rPr>
              <a:t>。</a:t>
            </a:r>
            <a:endParaRPr lang="en-US" altLang="ja-JP" sz="1100" b="1" dirty="0" smtClean="0">
              <a:solidFill>
                <a:prstClr val="black"/>
              </a:solidFill>
              <a:latin typeface="+mn-ea"/>
            </a:endParaRPr>
          </a:p>
          <a:p>
            <a:pPr marL="0" lvl="0" indent="0">
              <a:spcBef>
                <a:spcPts val="0"/>
              </a:spcBef>
              <a:buNone/>
            </a:pPr>
            <a:r>
              <a:rPr lang="ja-JP" altLang="en-US" sz="1100" dirty="0">
                <a:solidFill>
                  <a:prstClr val="black"/>
                </a:solidFill>
                <a:latin typeface="+mn-ea"/>
              </a:rPr>
              <a:t>数多くの救援物資、義援金、ボランティア本当にありがとうございました。お陰様で何とか元の生活に戻りつつ</a:t>
            </a:r>
            <a:r>
              <a:rPr lang="ja-JP" altLang="en-US" sz="1100" dirty="0" smtClean="0">
                <a:solidFill>
                  <a:prstClr val="black"/>
                </a:solidFill>
                <a:latin typeface="+mn-ea"/>
              </a:rPr>
              <a:t>あります。</a:t>
            </a:r>
            <a:endParaRPr lang="en-US" altLang="ja-JP" sz="1100" dirty="0">
              <a:solidFill>
                <a:prstClr val="black"/>
              </a:solidFill>
              <a:latin typeface="+mn-ea"/>
            </a:endParaRPr>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7</a:t>
            </a:fld>
            <a:endParaRPr kumimoji="1" lang="ja-JP" altLang="en-US"/>
          </a:p>
        </p:txBody>
      </p:sp>
    </p:spTree>
    <p:extLst>
      <p:ext uri="{BB962C8B-B14F-4D97-AF65-F5344CB8AC3E}">
        <p14:creationId xmlns:p14="http://schemas.microsoft.com/office/powerpoint/2010/main" xmlns="" val="409112138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4704" y="0"/>
            <a:ext cx="5256584"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被災者</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の声　匿名</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避難所に３日、実家に戻り、１２</a:t>
            </a:r>
            <a:r>
              <a:rPr lang="en-US" altLang="ja-JP" sz="1200" dirty="0">
                <a:solidFill>
                  <a:prstClr val="black"/>
                </a:solidFill>
                <a:latin typeface="ＭＳ Ｐゴシック"/>
              </a:rPr>
              <a:t>/</a:t>
            </a:r>
            <a:r>
              <a:rPr lang="ja-JP" altLang="en-US" sz="1200" dirty="0">
                <a:solidFill>
                  <a:prstClr val="black"/>
                </a:solidFill>
                <a:latin typeface="ＭＳ Ｐゴシック"/>
              </a:rPr>
              <a:t>５まで世話になっていた。１２</a:t>
            </a:r>
            <a:r>
              <a:rPr lang="en-US" altLang="ja-JP" sz="1200" dirty="0">
                <a:solidFill>
                  <a:prstClr val="black"/>
                </a:solidFill>
                <a:latin typeface="ＭＳ Ｐゴシック"/>
              </a:rPr>
              <a:t>/</a:t>
            </a:r>
            <a:r>
              <a:rPr lang="ja-JP" altLang="en-US" sz="1200" dirty="0">
                <a:solidFill>
                  <a:prstClr val="black"/>
                </a:solidFill>
                <a:latin typeface="ＭＳ Ｐゴシック"/>
              </a:rPr>
              <a:t>６からはつくばに住み、今に至る。</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a:t>
            </a:r>
            <a:r>
              <a:rPr lang="ja-JP" altLang="en-US" sz="1200" b="1" dirty="0" smtClean="0">
                <a:solidFill>
                  <a:prstClr val="black"/>
                </a:solidFill>
                <a:latin typeface="ＭＳ Ｐゴシック"/>
              </a:rPr>
              <a:t>か</a:t>
            </a:r>
            <a:endParaRPr lang="ja-JP" altLang="en-US" sz="1200"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当たり前の平和な日常から、心身共に寒い気持ちになる日々です。車が無い為、遠くに行けなくなった。</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smtClean="0">
                <a:solidFill>
                  <a:prstClr val="black"/>
                </a:solidFill>
                <a:latin typeface="ＭＳ Ｐゴシック"/>
              </a:rPr>
              <a:t>うれしかったこと　・</a:t>
            </a:r>
            <a:r>
              <a:rPr lang="ja-JP" altLang="en-US" sz="1200" dirty="0">
                <a:solidFill>
                  <a:prstClr val="black"/>
                </a:solidFill>
                <a:latin typeface="ＭＳ Ｐゴシック"/>
              </a:rPr>
              <a:t>生きて、愛する人、友人、親族に会えたこと</a:t>
            </a:r>
            <a:r>
              <a:rPr lang="ja-JP" altLang="en-US" sz="1200" dirty="0" smtClean="0">
                <a:solidFill>
                  <a:prstClr val="black"/>
                </a:solidFill>
                <a:latin typeface="ＭＳ Ｐゴシック"/>
              </a:rPr>
              <a:t>。</a:t>
            </a:r>
            <a:endParaRPr lang="en-US" altLang="ja-JP" sz="1200" dirty="0" smtClean="0">
              <a:solidFill>
                <a:prstClr val="black"/>
              </a:solidFill>
              <a:latin typeface="ＭＳ Ｐゴシック"/>
            </a:endParaRPr>
          </a:p>
          <a:p>
            <a:pPr marL="0" lvl="0" indent="0">
              <a:spcBef>
                <a:spcPts val="0"/>
              </a:spcBef>
              <a:buNone/>
            </a:pPr>
            <a:r>
              <a:rPr lang="ja-JP" altLang="en-US" sz="1200" dirty="0" smtClean="0">
                <a:solidFill>
                  <a:prstClr val="black"/>
                </a:solidFill>
                <a:latin typeface="ＭＳ Ｐゴシック"/>
              </a:rPr>
              <a:t>つらかったこと</a:t>
            </a:r>
            <a:r>
              <a:rPr lang="ja-JP" altLang="en-US" sz="1200" dirty="0">
                <a:solidFill>
                  <a:prstClr val="black"/>
                </a:solidFill>
                <a:latin typeface="ＭＳ Ｐゴシック"/>
              </a:rPr>
              <a:t>　</a:t>
            </a:r>
            <a:r>
              <a:rPr lang="ja-JP" altLang="en-US" sz="1200" dirty="0" smtClean="0">
                <a:solidFill>
                  <a:prstClr val="black"/>
                </a:solidFill>
                <a:latin typeface="ＭＳ Ｐゴシック"/>
              </a:rPr>
              <a:t>・一人ぼっち</a:t>
            </a:r>
            <a:r>
              <a:rPr lang="ja-JP" altLang="en-US" sz="1200" dirty="0">
                <a:solidFill>
                  <a:prstClr val="black"/>
                </a:solidFill>
                <a:latin typeface="ＭＳ Ｐゴシック"/>
              </a:rPr>
              <a:t>で避難所にいたこと。</a:t>
            </a:r>
            <a:r>
              <a:rPr lang="en-US" altLang="ja-JP" sz="1200" dirty="0">
                <a:solidFill>
                  <a:prstClr val="black"/>
                </a:solidFill>
                <a:latin typeface="ＭＳ Ｐゴシック"/>
              </a:rPr>
              <a:t>"</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災害はいつ起きるかわからない。人は温かい。だが、精神的に弱い。連絡手段が無いと、状況を伝えられない。</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考えていることは、仕事に早く就きたい。悩んでいることは、眠れているが体調が以前より悪い。</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助け合い、ボランティアよりも生活支援や精神的な支援を行ってほしい。</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今住んでいる国家公務員住宅はＨ２９</a:t>
            </a:r>
            <a:r>
              <a:rPr lang="en-US" altLang="ja-JP" sz="1200" dirty="0">
                <a:solidFill>
                  <a:prstClr val="black"/>
                </a:solidFill>
                <a:latin typeface="ＭＳ Ｐゴシック"/>
              </a:rPr>
              <a:t>.</a:t>
            </a:r>
            <a:r>
              <a:rPr lang="ja-JP" altLang="en-US" sz="1200" dirty="0">
                <a:solidFill>
                  <a:prstClr val="black"/>
                </a:solidFill>
                <a:latin typeface="ＭＳ Ｐゴシック"/>
              </a:rPr>
              <a:t>９月末で出て行かなければいけない。出来ればここに住んでいたい。次に住む場所を提供して欲しい。（無理ならば）</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県外から励ましの言葉やご支援、義援金、援助金、生活支援金など頂き、何とか生活しています。ありがとうございます。支援物資も役立っています。助けてくれて有難うございます！</a:t>
            </a:r>
          </a:p>
          <a:p>
            <a:pPr marL="0" lvl="0" indent="0">
              <a:spcBef>
                <a:spcPts val="0"/>
              </a:spcBef>
              <a:buNone/>
            </a:pPr>
            <a:endParaRPr lang="en-US" altLang="ja-JP" sz="1200"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70</a:t>
            </a:fld>
            <a:endParaRPr kumimoji="1" lang="ja-JP" altLang="en-US"/>
          </a:p>
        </p:txBody>
      </p:sp>
    </p:spTree>
    <p:extLst>
      <p:ext uri="{BB962C8B-B14F-4D97-AF65-F5344CB8AC3E}">
        <p14:creationId xmlns:p14="http://schemas.microsoft.com/office/powerpoint/2010/main" xmlns="" val="279203245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4704" y="0"/>
            <a:ext cx="5256584"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被災者</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の声　匿名</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en-US" altLang="ja-JP" sz="1200" dirty="0" smtClean="0">
                <a:solidFill>
                  <a:prstClr val="black"/>
                </a:solidFill>
                <a:latin typeface="ＭＳ Ｐゴシック"/>
              </a:rPr>
              <a:t>“</a:t>
            </a:r>
            <a:r>
              <a:rPr lang="ja-JP" altLang="en-US" sz="1200" dirty="0" smtClean="0">
                <a:solidFill>
                  <a:prstClr val="black"/>
                </a:solidFill>
                <a:latin typeface="ＭＳ Ｐゴシック"/>
              </a:rPr>
              <a:t>市</a:t>
            </a:r>
            <a:r>
              <a:rPr lang="ja-JP" altLang="en-US" sz="1200" dirty="0">
                <a:solidFill>
                  <a:prstClr val="black"/>
                </a:solidFill>
                <a:latin typeface="ＭＳ Ｐゴシック"/>
              </a:rPr>
              <a:t>役所に</a:t>
            </a:r>
            <a:r>
              <a:rPr lang="ja-JP" altLang="en-US" sz="1200" dirty="0" err="1">
                <a:solidFill>
                  <a:prstClr val="black"/>
                </a:solidFill>
                <a:latin typeface="ＭＳ Ｐゴシック"/>
              </a:rPr>
              <a:t>ひ</a:t>
            </a:r>
            <a:r>
              <a:rPr lang="ja-JP" altLang="en-US" sz="1200" dirty="0">
                <a:solidFill>
                  <a:prstClr val="black"/>
                </a:solidFill>
                <a:latin typeface="ＭＳ Ｐゴシック"/>
              </a:rPr>
              <a:t>なん</a:t>
            </a:r>
            <a:r>
              <a:rPr lang="ja-JP" altLang="en-US" sz="1200" dirty="0" smtClean="0">
                <a:solidFill>
                  <a:prstClr val="black"/>
                </a:solidFill>
                <a:latin typeface="ＭＳ Ｐゴシック"/>
              </a:rPr>
              <a:t>してた　あすなろ</a:t>
            </a:r>
            <a:r>
              <a:rPr lang="ja-JP" altLang="en-US" sz="1200" dirty="0">
                <a:solidFill>
                  <a:prstClr val="black"/>
                </a:solidFill>
                <a:latin typeface="ＭＳ Ｐゴシック"/>
              </a:rPr>
              <a:t>にいました</a:t>
            </a:r>
            <a:r>
              <a:rPr lang="en-US" altLang="ja-JP" sz="1200" dirty="0">
                <a:solidFill>
                  <a:prstClr val="black"/>
                </a:solidFill>
                <a:latin typeface="ＭＳ Ｐゴシック"/>
              </a:rPr>
              <a:t>"</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なにもない所からの生活はたいへんです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ボランティアの人たがよくやって下さったこと。水につかったこと</a:t>
            </a:r>
            <a:r>
              <a:rPr lang="ja-JP" altLang="en-US" sz="1200" dirty="0" err="1">
                <a:solidFill>
                  <a:prstClr val="black"/>
                </a:solidFill>
                <a:latin typeface="ＭＳ Ｐゴシック"/>
              </a:rPr>
              <a:t>わ</a:t>
            </a:r>
            <a:r>
              <a:rPr lang="ja-JP" altLang="en-US" sz="1200" dirty="0">
                <a:solidFill>
                  <a:prstClr val="black"/>
                </a:solidFill>
                <a:latin typeface="ＭＳ Ｐゴシック"/>
              </a:rPr>
              <a:t>、いし</a:t>
            </a:r>
            <a:r>
              <a:rPr lang="ja-JP" altLang="en-US" sz="1200" dirty="0" err="1">
                <a:solidFill>
                  <a:prstClr val="black"/>
                </a:solidFill>
                <a:latin typeface="ＭＳ Ｐゴシック"/>
              </a:rPr>
              <a:t>ょう</a:t>
            </a:r>
            <a:r>
              <a:rPr lang="ja-JP" altLang="en-US" sz="1200" dirty="0">
                <a:solidFill>
                  <a:prstClr val="black"/>
                </a:solidFill>
                <a:latin typeface="ＭＳ Ｐゴシック"/>
              </a:rPr>
              <a:t>わすれられない</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smtClean="0">
                <a:solidFill>
                  <a:prstClr val="black"/>
                </a:solidFill>
                <a:latin typeface="ＭＳ Ｐゴシック"/>
              </a:rPr>
              <a:t>人</a:t>
            </a:r>
            <a:r>
              <a:rPr lang="ja-JP" altLang="en-US" sz="1200" dirty="0">
                <a:solidFill>
                  <a:prstClr val="black"/>
                </a:solidFill>
                <a:latin typeface="ＭＳ Ｐゴシック"/>
              </a:rPr>
              <a:t>のやさしさほんとうに心から、</a:t>
            </a:r>
            <a:r>
              <a:rPr lang="ja-JP" altLang="en-US" sz="1200" dirty="0" smtClean="0">
                <a:solidFill>
                  <a:prstClr val="black"/>
                </a:solidFill>
                <a:latin typeface="ＭＳ Ｐゴシック"/>
              </a:rPr>
              <a:t>ボランティアの</a:t>
            </a:r>
            <a:r>
              <a:rPr lang="ja-JP" altLang="en-US" sz="1200" dirty="0">
                <a:solidFill>
                  <a:prstClr val="black"/>
                </a:solidFill>
                <a:latin typeface="ＭＳ Ｐゴシック"/>
              </a:rPr>
              <a:t>人に</a:t>
            </a:r>
            <a:r>
              <a:rPr lang="ja-JP" altLang="en-US" sz="1200" dirty="0" err="1">
                <a:solidFill>
                  <a:prstClr val="black"/>
                </a:solidFill>
                <a:latin typeface="ＭＳ Ｐゴシック"/>
              </a:rPr>
              <a:t>わ</a:t>
            </a:r>
            <a:r>
              <a:rPr lang="ja-JP" altLang="en-US" sz="1200" dirty="0">
                <a:solidFill>
                  <a:prstClr val="black"/>
                </a:solidFill>
                <a:latin typeface="ＭＳ Ｐゴシック"/>
              </a:rPr>
              <a:t>お祝いが</a:t>
            </a:r>
            <a:r>
              <a:rPr lang="ja-JP" altLang="en-US" sz="1200" dirty="0" smtClean="0">
                <a:solidFill>
                  <a:prstClr val="black"/>
                </a:solidFill>
                <a:latin typeface="ＭＳ Ｐゴシック"/>
              </a:rPr>
              <a:t>いいたい</a:t>
            </a:r>
            <a:endParaRPr lang="en-US" altLang="ja-JP" sz="1200" dirty="0" smtClean="0">
              <a:solidFill>
                <a:prstClr val="black"/>
              </a:solidFill>
              <a:latin typeface="ＭＳ Ｐゴシック"/>
            </a:endParaRPr>
          </a:p>
          <a:p>
            <a:pPr marL="0" lvl="0" indent="0">
              <a:spcBef>
                <a:spcPts val="0"/>
              </a:spcBef>
              <a:buNone/>
            </a:pPr>
            <a:r>
              <a:rPr lang="ja-JP" altLang="en-US" sz="1200" dirty="0" smtClean="0">
                <a:solidFill>
                  <a:prstClr val="black"/>
                </a:solidFill>
                <a:latin typeface="ＭＳ Ｐゴシック"/>
              </a:rPr>
              <a:t>きたない</a:t>
            </a:r>
            <a:r>
              <a:rPr lang="ja-JP" altLang="en-US" sz="1200" dirty="0">
                <a:solidFill>
                  <a:prstClr val="black"/>
                </a:solidFill>
                <a:latin typeface="ＭＳ Ｐゴシック"/>
              </a:rPr>
              <a:t>じでごめんなさい</a:t>
            </a:r>
            <a:r>
              <a:rPr lang="en-US" altLang="ja-JP" sz="1200" dirty="0">
                <a:solidFill>
                  <a:prstClr val="black"/>
                </a:solidFill>
                <a:latin typeface="ＭＳ Ｐゴシック"/>
              </a:rPr>
              <a:t>"</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なにごともなく平和</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こんなさいが</a:t>
            </a:r>
            <a:r>
              <a:rPr lang="ja-JP" altLang="en-US" sz="1200" dirty="0" err="1">
                <a:solidFill>
                  <a:prstClr val="black"/>
                </a:solidFill>
                <a:latin typeface="ＭＳ Ｐゴシック"/>
              </a:rPr>
              <a:t>えわにどと</a:t>
            </a:r>
            <a:r>
              <a:rPr lang="ja-JP" altLang="en-US" sz="1200" dirty="0">
                <a:solidFill>
                  <a:prstClr val="black"/>
                </a:solidFill>
                <a:latin typeface="ＭＳ Ｐゴシック"/>
              </a:rPr>
              <a:t>おこしてはならない</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おたがいにがば</a:t>
            </a:r>
            <a:r>
              <a:rPr lang="ja-JP" altLang="en-US" sz="1200" dirty="0" err="1">
                <a:solidFill>
                  <a:prstClr val="black"/>
                </a:solidFill>
                <a:latin typeface="ＭＳ Ｐゴシック"/>
              </a:rPr>
              <a:t>りま</a:t>
            </a:r>
            <a:r>
              <a:rPr lang="ja-JP" altLang="en-US" sz="1200" dirty="0">
                <a:solidFill>
                  <a:prstClr val="black"/>
                </a:solidFill>
                <a:latin typeface="ＭＳ Ｐゴシック"/>
              </a:rPr>
              <a:t>しょう</a:t>
            </a:r>
          </a:p>
          <a:p>
            <a:pPr marL="0" lvl="0" indent="0">
              <a:spcBef>
                <a:spcPts val="0"/>
              </a:spcBef>
              <a:buNone/>
            </a:pPr>
            <a:endParaRPr lang="en-US" altLang="ja-JP" sz="1200"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71</a:t>
            </a:fld>
            <a:endParaRPr kumimoji="1" lang="ja-JP" altLang="en-US"/>
          </a:p>
        </p:txBody>
      </p:sp>
    </p:spTree>
    <p:extLst>
      <p:ext uri="{BB962C8B-B14F-4D97-AF65-F5344CB8AC3E}">
        <p14:creationId xmlns:p14="http://schemas.microsoft.com/office/powerpoint/2010/main" xmlns="" val="279203245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4704" y="0"/>
            <a:ext cx="5256584"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被災者</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の声　匿名</a:t>
            </a:r>
            <a:endParaRPr kumimoji="1" lang="ja-JP" altLang="en-US" sz="4000" dirty="0"/>
          </a:p>
        </p:txBody>
      </p:sp>
      <p:sp>
        <p:nvSpPr>
          <p:cNvPr id="3" name="コンテンツ プレースホルダー 2"/>
          <p:cNvSpPr>
            <a:spLocks noGrp="1"/>
          </p:cNvSpPr>
          <p:nvPr>
            <p:ph idx="1"/>
          </p:nvPr>
        </p:nvSpPr>
        <p:spPr>
          <a:xfrm>
            <a:off x="260648" y="971600"/>
            <a:ext cx="6336704" cy="7196621"/>
          </a:xfrm>
        </p:spPr>
        <p:txBody>
          <a:bodyPr vert="eaVert" anchor="ctr">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豊岡公民館で皆さんにお世話になりました。いろいろ食べものをいただいて大変うれしかったです。これからもが</a:t>
            </a:r>
            <a:r>
              <a:rPr lang="ja-JP" altLang="en-US" sz="1200" dirty="0" err="1">
                <a:solidFill>
                  <a:prstClr val="black"/>
                </a:solidFill>
                <a:latin typeface="ＭＳ Ｐゴシック"/>
              </a:rPr>
              <a:t>っばり</a:t>
            </a:r>
            <a:r>
              <a:rPr lang="ja-JP" altLang="en-US" sz="1200" dirty="0">
                <a:solidFill>
                  <a:prstClr val="black"/>
                </a:solidFill>
                <a:latin typeface="ＭＳ Ｐゴシック"/>
              </a:rPr>
              <a:t>ます。どうも有難うございます</a:t>
            </a:r>
            <a:r>
              <a:rPr lang="ja-JP" altLang="en-US" sz="1200" dirty="0" smtClean="0">
                <a:solidFill>
                  <a:prstClr val="black"/>
                </a:solidFill>
                <a:latin typeface="ＭＳ Ｐゴシック"/>
              </a:rPr>
              <a:t>。</a:t>
            </a:r>
            <a:endParaRPr lang="ja-JP" altLang="en-US" sz="1200" dirty="0">
              <a:solidFill>
                <a:prstClr val="black"/>
              </a:solidFill>
              <a:latin typeface="ＭＳ Ｐゴシック"/>
            </a:endParaRP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endParaRPr kumimoji="1" lang="ja-JP" altLang="en-US" sz="1200"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72</a:t>
            </a:fld>
            <a:endParaRPr kumimoji="1" lang="ja-JP" altLang="en-US"/>
          </a:p>
        </p:txBody>
      </p:sp>
    </p:spTree>
    <p:extLst>
      <p:ext uri="{BB962C8B-B14F-4D97-AF65-F5344CB8AC3E}">
        <p14:creationId xmlns:p14="http://schemas.microsoft.com/office/powerpoint/2010/main" xmlns="" val="279203245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4704" y="0"/>
            <a:ext cx="5256584"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被災者</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の声　匿名</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chor="ctr">
            <a:normAutofit lnSpcReduction="10000"/>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dirty="0" smtClean="0">
                <a:solidFill>
                  <a:prstClr val="black"/>
                </a:solidFill>
                <a:latin typeface="ＭＳ Ｐゴシック"/>
              </a:rPr>
              <a:t>９月</a:t>
            </a:r>
            <a:r>
              <a:rPr lang="en-US" altLang="ja-JP" sz="1200" dirty="0" smtClean="0">
                <a:solidFill>
                  <a:prstClr val="black"/>
                </a:solidFill>
                <a:latin typeface="ＭＳ Ｐゴシック"/>
              </a:rPr>
              <a:t>10</a:t>
            </a:r>
            <a:r>
              <a:rPr lang="ja-JP" altLang="en-US" sz="1200" dirty="0" smtClean="0">
                <a:solidFill>
                  <a:prstClr val="black"/>
                </a:solidFill>
                <a:latin typeface="ＭＳ Ｐゴシック"/>
              </a:rPr>
              <a:t>日は</a:t>
            </a:r>
            <a:r>
              <a:rPr lang="ja-JP" altLang="en-US" sz="1200" dirty="0">
                <a:solidFill>
                  <a:prstClr val="black"/>
                </a:solidFill>
                <a:latin typeface="ＭＳ Ｐゴシック"/>
              </a:rPr>
              <a:t>家にいました。</a:t>
            </a:r>
            <a:r>
              <a:rPr lang="ja-JP" altLang="en-US" sz="1200" dirty="0" smtClean="0">
                <a:solidFill>
                  <a:prstClr val="black"/>
                </a:solidFill>
                <a:latin typeface="ＭＳ Ｐゴシック"/>
              </a:rPr>
              <a:t>９月</a:t>
            </a:r>
            <a:r>
              <a:rPr lang="en-US" altLang="ja-JP" sz="1200" dirty="0" smtClean="0">
                <a:solidFill>
                  <a:prstClr val="black"/>
                </a:solidFill>
                <a:latin typeface="ＭＳ Ｐゴシック"/>
              </a:rPr>
              <a:t>11</a:t>
            </a:r>
            <a:r>
              <a:rPr lang="ja-JP" altLang="en-US" sz="1200" dirty="0" smtClean="0">
                <a:solidFill>
                  <a:prstClr val="black"/>
                </a:solidFill>
                <a:latin typeface="ＭＳ Ｐゴシック"/>
              </a:rPr>
              <a:t>日</a:t>
            </a:r>
            <a:r>
              <a:rPr lang="ja-JP" altLang="en-US" sz="1200" dirty="0" err="1" smtClean="0">
                <a:solidFill>
                  <a:prstClr val="black"/>
                </a:solidFill>
                <a:latin typeface="ＭＳ Ｐゴシック"/>
              </a:rPr>
              <a:t>ひ</a:t>
            </a:r>
            <a:r>
              <a:rPr lang="ja-JP" altLang="en-US" sz="1200" dirty="0">
                <a:solidFill>
                  <a:prstClr val="black"/>
                </a:solidFill>
                <a:latin typeface="ＭＳ Ｐゴシック"/>
              </a:rPr>
              <a:t>なんじょ生活。</a:t>
            </a:r>
            <a:r>
              <a:rPr lang="ja-JP" altLang="en-US" sz="1200" dirty="0" smtClean="0">
                <a:solidFill>
                  <a:prstClr val="black"/>
                </a:solidFill>
                <a:latin typeface="ＭＳ Ｐゴシック"/>
              </a:rPr>
              <a:t>９月</a:t>
            </a:r>
            <a:r>
              <a:rPr lang="en-US" altLang="ja-JP" sz="1200" dirty="0" smtClean="0">
                <a:solidFill>
                  <a:prstClr val="black"/>
                </a:solidFill>
                <a:latin typeface="ＭＳ Ｐゴシック"/>
              </a:rPr>
              <a:t>14</a:t>
            </a:r>
            <a:r>
              <a:rPr lang="ja-JP" altLang="en-US" sz="1200" dirty="0" smtClean="0">
                <a:solidFill>
                  <a:prstClr val="black"/>
                </a:solidFill>
                <a:latin typeface="ＭＳ Ｐゴシック"/>
              </a:rPr>
              <a:t>日頃</a:t>
            </a:r>
            <a:r>
              <a:rPr lang="ja-JP" altLang="en-US" sz="1200" dirty="0">
                <a:solidFill>
                  <a:prstClr val="black"/>
                </a:solidFill>
                <a:latin typeface="ＭＳ Ｐゴシック"/>
              </a:rPr>
              <a:t>から家とのおう</a:t>
            </a:r>
            <a:r>
              <a:rPr lang="ja-JP" altLang="en-US" sz="1200" dirty="0" smtClean="0">
                <a:solidFill>
                  <a:prstClr val="black"/>
                </a:solidFill>
                <a:latin typeface="ＭＳ Ｐゴシック"/>
              </a:rPr>
              <a:t>ふく</a:t>
            </a:r>
            <a:r>
              <a:rPr lang="en-US" altLang="ja-JP" sz="1200" dirty="0" smtClean="0">
                <a:solidFill>
                  <a:prstClr val="black"/>
                </a:solidFill>
                <a:latin typeface="ＭＳ Ｐゴシック"/>
              </a:rPr>
              <a:t>30</a:t>
            </a:r>
            <a:r>
              <a:rPr lang="ja-JP" altLang="en-US" sz="1200" dirty="0">
                <a:solidFill>
                  <a:prstClr val="black"/>
                </a:solidFill>
                <a:latin typeface="ＭＳ Ｐゴシック"/>
              </a:rPr>
              <a:t>日</a:t>
            </a:r>
            <a:r>
              <a:rPr lang="ja-JP" altLang="en-US" sz="1200" dirty="0" smtClean="0">
                <a:solidFill>
                  <a:prstClr val="black"/>
                </a:solidFill>
                <a:latin typeface="ＭＳ Ｐゴシック"/>
              </a:rPr>
              <a:t>家</a:t>
            </a:r>
            <a:r>
              <a:rPr lang="ja-JP" altLang="en-US" sz="1200" dirty="0">
                <a:solidFill>
                  <a:prstClr val="black"/>
                </a:solidFill>
                <a:latin typeface="ＭＳ Ｐゴシック"/>
              </a:rPr>
              <a:t>にもどりました</a:t>
            </a:r>
            <a:r>
              <a:rPr lang="ja-JP" altLang="en-US" sz="1200" dirty="0" smtClean="0">
                <a:solidFill>
                  <a:prstClr val="black"/>
                </a:solidFill>
                <a:latin typeface="ＭＳ Ｐゴシック"/>
              </a:rPr>
              <a:t>。</a:t>
            </a:r>
            <a:r>
              <a:rPr lang="en-US" altLang="ja-JP" sz="1200" dirty="0" smtClean="0">
                <a:solidFill>
                  <a:prstClr val="black"/>
                </a:solidFill>
                <a:latin typeface="ＭＳ Ｐゴシック"/>
              </a:rPr>
              <a:t>"</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a:t>
            </a:r>
            <a:r>
              <a:rPr lang="ja-JP" altLang="en-US" sz="1200" b="1" dirty="0" smtClean="0">
                <a:solidFill>
                  <a:prstClr val="black"/>
                </a:solidFill>
                <a:latin typeface="ＭＳ Ｐゴシック"/>
              </a:rPr>
              <a:t>変わりましたか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テレビは無いので早く</a:t>
            </a:r>
            <a:r>
              <a:rPr lang="ja-JP" altLang="en-US" sz="1200" dirty="0" err="1">
                <a:solidFill>
                  <a:prstClr val="black"/>
                </a:solidFill>
                <a:latin typeface="ＭＳ Ｐゴシック"/>
              </a:rPr>
              <a:t>ねて</a:t>
            </a:r>
            <a:r>
              <a:rPr lang="ja-JP" altLang="en-US" sz="1200" dirty="0">
                <a:solidFill>
                  <a:prstClr val="black"/>
                </a:solidFill>
                <a:latin typeface="ＭＳ Ｐゴシック"/>
              </a:rPr>
              <a:t>早く起きます。いろいろと買いました。少しずつ買っています。（生活品）</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smtClean="0">
                <a:solidFill>
                  <a:prstClr val="black"/>
                </a:solidFill>
                <a:latin typeface="ＭＳ Ｐゴシック"/>
              </a:rPr>
              <a:t>うれしかった</a:t>
            </a:r>
            <a:r>
              <a:rPr lang="ja-JP" altLang="en-US" sz="1200" dirty="0">
                <a:solidFill>
                  <a:prstClr val="black"/>
                </a:solidFill>
                <a:latin typeface="ＭＳ Ｐゴシック"/>
              </a:rPr>
              <a:t>こと知人に手つだいをしてもらい特に妹弟夫婦にはありがとうで</a:t>
            </a:r>
            <a:r>
              <a:rPr lang="ja-JP" altLang="en-US" sz="1200" dirty="0" err="1">
                <a:solidFill>
                  <a:prstClr val="black"/>
                </a:solidFill>
                <a:latin typeface="ＭＳ Ｐゴシック"/>
              </a:rPr>
              <a:t>す</a:t>
            </a:r>
            <a:r>
              <a:rPr lang="ja-JP" altLang="en-US" sz="1200" dirty="0">
                <a:solidFill>
                  <a:prstClr val="black"/>
                </a:solidFill>
                <a:latin typeface="ＭＳ Ｐゴシック"/>
              </a:rPr>
              <a:t>つらかったこと坂東市の人と電話で話した時に、こちらの様子が解らなかったんじゃないかなと思う事もありました。</a:t>
            </a:r>
            <a:r>
              <a:rPr lang="en-US" altLang="ja-JP" sz="1200" dirty="0">
                <a:solidFill>
                  <a:prstClr val="black"/>
                </a:solidFill>
                <a:latin typeface="ＭＳ Ｐゴシック"/>
              </a:rPr>
              <a:t>"</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あたり前がありがとう。健康のありがたみ。心の整理中です。</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生活を安定していきたい。</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人々の協力が必要だと思うが、今はそれより自分の事と思っているので無いかな。</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人１人の市民が満足する事だと思うがこれができるか。行政はやる事が後手になりがち</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東北災害の時は、あー家が流されている、多くの人が亡くなりました。自分の家も瓦屋根が落ちましたが、命がありました。命はだいじです。生きていれば、なんとかなるさの気持で、人生道を歩んでいます。人と言う字は自分と他人と書きます。ボランティア御苦労様です</a:t>
            </a:r>
            <a:r>
              <a:rPr lang="ja-JP" altLang="en-US" sz="1200" dirty="0" smtClean="0">
                <a:solidFill>
                  <a:prstClr val="black"/>
                </a:solidFill>
                <a:latin typeface="ＭＳ Ｐゴシック"/>
              </a:rPr>
              <a:t>。</a:t>
            </a:r>
            <a:endParaRPr lang="ja-JP" altLang="en-US" sz="1200" dirty="0">
              <a:solidFill>
                <a:prstClr val="black"/>
              </a:solidFill>
              <a:latin typeface="ＭＳ Ｐゴシック"/>
            </a:endParaRPr>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73</a:t>
            </a:fld>
            <a:endParaRPr kumimoji="1" lang="ja-JP" altLang="en-US"/>
          </a:p>
        </p:txBody>
      </p:sp>
    </p:spTree>
    <p:extLst>
      <p:ext uri="{BB962C8B-B14F-4D97-AF65-F5344CB8AC3E}">
        <p14:creationId xmlns:p14="http://schemas.microsoft.com/office/powerpoint/2010/main" xmlns="" val="279203245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4704" y="0"/>
            <a:ext cx="5256584"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被災者</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の声　匿名</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ormAutofit lnSpcReduction="10000"/>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少しずつ直しながらどうにか自宅で過ごしています。今まで自分の土地は安心だと甘い所がありあり</a:t>
            </a:r>
            <a:r>
              <a:rPr lang="ja-JP" altLang="en-US" sz="1200" dirty="0" err="1">
                <a:solidFill>
                  <a:prstClr val="black"/>
                </a:solidFill>
                <a:latin typeface="ＭＳ Ｐゴシック"/>
              </a:rPr>
              <a:t>みせつけられるした</a:t>
            </a:r>
            <a:r>
              <a:rPr lang="ja-JP" altLang="en-US" sz="1200" dirty="0">
                <a:solidFill>
                  <a:prstClr val="black"/>
                </a:solidFill>
                <a:latin typeface="ＭＳ Ｐゴシック"/>
              </a:rPr>
              <a:t>。避難することだけで物を上げるという意識がたりなかったように思います。だからこそ失ったものが多かったように思います。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今まであったものがないということで買うという気持になれなくて生活がしずらいです。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みずしらずの多くの人達の差し入れに声かけ、ジュントスさんのたびたびたき出し、差し入れにありがたく思います。家の中、家の回りの水位の汚れをみると今でも涙が出ます。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自分でうれしかった事など何かの形で協力したいと思います。</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自分の生きている時代位は住めるだと思う気持で１年前にリフォームしましたがこれから何百万もかけて直すことは無理なので若い人にまかせて新築する予定なので不安があります。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常総の商店の復興をしないとどんどん暗くなっていきます。明かるい町作りにしてほしいです。買物もどんどん外へ行ってしまいます。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町の復興の予算を下さい。</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smtClean="0">
                <a:solidFill>
                  <a:prstClr val="black"/>
                </a:solidFill>
                <a:latin typeface="ＭＳ Ｐゴシック"/>
              </a:rPr>
              <a:t>大変</a:t>
            </a:r>
            <a:r>
              <a:rPr lang="ja-JP" altLang="en-US" sz="1200" dirty="0">
                <a:solidFill>
                  <a:prstClr val="black"/>
                </a:solidFill>
                <a:latin typeface="ＭＳ Ｐゴシック"/>
              </a:rPr>
              <a:t>ですねという言葉をかけて下さっても被害にあった人ではないとわからない。常総の街に来てみて下さい。いつもいろいろありがとうございます。</a:t>
            </a:r>
            <a:r>
              <a:rPr lang="en-US" altLang="ja-JP" sz="1200" dirty="0">
                <a:solidFill>
                  <a:prstClr val="black"/>
                </a:solidFill>
                <a:latin typeface="ＭＳ Ｐゴシック"/>
              </a:rPr>
              <a:t>"</a:t>
            </a:r>
          </a:p>
          <a:p>
            <a:pPr marL="0" lvl="0" indent="0">
              <a:spcBef>
                <a:spcPts val="0"/>
              </a:spcBef>
              <a:buNone/>
            </a:pPr>
            <a:endParaRPr lang="en-US" altLang="ja-JP" sz="1200"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74</a:t>
            </a:fld>
            <a:endParaRPr kumimoji="1" lang="ja-JP" altLang="en-US"/>
          </a:p>
        </p:txBody>
      </p:sp>
    </p:spTree>
    <p:extLst>
      <p:ext uri="{BB962C8B-B14F-4D97-AF65-F5344CB8AC3E}">
        <p14:creationId xmlns:p14="http://schemas.microsoft.com/office/powerpoint/2010/main" xmlns="" val="279203245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4704" y="0"/>
            <a:ext cx="5256584"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被災者</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の声　匿名</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最初、市役所へ</a:t>
            </a:r>
            <a:r>
              <a:rPr lang="ja-JP" altLang="en-US" sz="1200" dirty="0" err="1">
                <a:solidFill>
                  <a:prstClr val="black"/>
                </a:solidFill>
                <a:latin typeface="ＭＳ Ｐゴシック"/>
              </a:rPr>
              <a:t>ひ</a:t>
            </a:r>
            <a:r>
              <a:rPr lang="ja-JP" altLang="en-US" sz="1200" dirty="0">
                <a:solidFill>
                  <a:prstClr val="black"/>
                </a:solidFill>
                <a:latin typeface="ＭＳ Ｐゴシック"/>
              </a:rPr>
              <a:t>なんしました。次に、あすなろの里へひなんしました。</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他人との長い共同生活で、ストレスを感じました。</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色々な人に助けられてうれしかったですし、感謝しています。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ボランティアの人たちが、たくさんやさしくしてくれました。こんなにも良くしていただけるとは思っていなかったのでおどろきもありました。</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主人の体調のことです。あとは住居のえい</a:t>
            </a:r>
            <a:r>
              <a:rPr lang="ja-JP" altLang="en-US" sz="1200" dirty="0" err="1">
                <a:solidFill>
                  <a:prstClr val="black"/>
                </a:solidFill>
                <a:latin typeface="ＭＳ Ｐゴシック"/>
              </a:rPr>
              <a:t>せい</a:t>
            </a:r>
            <a:r>
              <a:rPr lang="ja-JP" altLang="en-US" sz="1200" dirty="0">
                <a:solidFill>
                  <a:prstClr val="black"/>
                </a:solidFill>
                <a:latin typeface="ＭＳ Ｐゴシック"/>
              </a:rPr>
              <a:t>面に不安があります。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endParaRPr lang="en-US" altLang="ja-JP" sz="1200"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一日一日を元気に過ごすこと。</a:t>
            </a: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ぎえん金をいただくと、生活保</a:t>
            </a:r>
            <a:r>
              <a:rPr lang="ja-JP" altLang="en-US" sz="1200" dirty="0" err="1">
                <a:solidFill>
                  <a:prstClr val="black"/>
                </a:solidFill>
                <a:latin typeface="ＭＳ Ｐゴシック"/>
              </a:rPr>
              <a:t>ごの</a:t>
            </a:r>
            <a:r>
              <a:rPr lang="ja-JP" altLang="en-US" sz="1200" dirty="0">
                <a:solidFill>
                  <a:prstClr val="black"/>
                </a:solidFill>
                <a:latin typeface="ＭＳ Ｐゴシック"/>
              </a:rPr>
              <a:t>お金の支きゅうが止まるシステムに不安をいだいています。かいぜんを望みます。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ともにがんばりましょう。</a:t>
            </a:r>
          </a:p>
          <a:p>
            <a:pPr marL="0" lvl="0" indent="0">
              <a:spcBef>
                <a:spcPts val="0"/>
              </a:spcBef>
              <a:buNone/>
            </a:pPr>
            <a:endParaRPr lang="en-US" altLang="ja-JP" sz="1200"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75</a:t>
            </a:fld>
            <a:endParaRPr kumimoji="1" lang="ja-JP" altLang="en-US"/>
          </a:p>
        </p:txBody>
      </p:sp>
    </p:spTree>
    <p:extLst>
      <p:ext uri="{BB962C8B-B14F-4D97-AF65-F5344CB8AC3E}">
        <p14:creationId xmlns:p14="http://schemas.microsoft.com/office/powerpoint/2010/main" xmlns="" val="279203245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4704" y="0"/>
            <a:ext cx="5256584"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被災者</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の声　匿名</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ormAutofit lnSpcReduction="10000"/>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命がある事の幸せをしみじみ感じました。まず、今日、１日、しっかりと過せば明日に繋がると思い、気がついたら、今日があります。我家の合い言葉は「命が有れば、何でも出来る」です。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家を流され、車も流され、身一つで、スタート。今まで使っていた物を全部、買い揃え、なければならないストレス。３５年間で買い集めた物が数ヶ月用意出来る訳がないですよね。時間とお金がかかるので大変です。通勤路も変わり遠くなって神経を使いま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回りの皆様の暖かい、ご支援が気持を癒やして頂きました。心より感謝致しております。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経験は思いがけない時に活躍出来る事が。今回の濁流に流された時、水中の中で５０年前（小学生）に溺れた時の事を思い出し、その時と同じ様にとっさにジャンプをして水面に上がる事だけを考え、迷いはなかったです。若い世代の方達に辛い時でも逃げない、嫌な時でも工夫して乗り越える先には必ず、強い自分がいますよ。</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有りません。今日無事過ごす事で明日にバトンを渡せる事を心がけて先を考えるより今です。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ja-JP" altLang="en-US" sz="1200" dirty="0">
                <a:solidFill>
                  <a:prstClr val="black"/>
                </a:solidFill>
                <a:latin typeface="ＭＳ Ｐゴシック"/>
              </a:rPr>
              <a:t>一人、一人が意識を持って、行動して行く事です。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全壊の人達の事を良く考えて頂ける事を願っております。どれだけ出費がすごいか、自分達の家の中の物を計算して見て下さい。私達は悪く無いですよね。その分の金額を上乗せして下さい。宜しくお願い申し上げま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自分を信じて、自分の考えで行動して下さい。迷いは駄目です。「何事も</a:t>
            </a:r>
            <a:r>
              <a:rPr lang="ja-JP" altLang="en-US" sz="1200" dirty="0" err="1">
                <a:solidFill>
                  <a:prstClr val="black"/>
                </a:solidFill>
                <a:latin typeface="ＭＳ Ｐゴシック"/>
              </a:rPr>
              <a:t>です</a:t>
            </a:r>
            <a:r>
              <a:rPr lang="ja-JP" altLang="en-US" sz="1200" dirty="0">
                <a:solidFill>
                  <a:prstClr val="black"/>
                </a:solidFill>
                <a:latin typeface="ＭＳ Ｐゴシック"/>
              </a:rPr>
              <a:t>。」</a:t>
            </a:r>
          </a:p>
          <a:p>
            <a:pPr marL="0" lvl="0" indent="0">
              <a:spcBef>
                <a:spcPts val="0"/>
              </a:spcBef>
              <a:buNone/>
            </a:pPr>
            <a:endParaRPr lang="en-US" altLang="ja-JP" sz="1200"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76</a:t>
            </a:fld>
            <a:endParaRPr kumimoji="1" lang="ja-JP" altLang="en-US"/>
          </a:p>
        </p:txBody>
      </p:sp>
    </p:spTree>
    <p:extLst>
      <p:ext uri="{BB962C8B-B14F-4D97-AF65-F5344CB8AC3E}">
        <p14:creationId xmlns:p14="http://schemas.microsoft.com/office/powerpoint/2010/main" xmlns="" val="279203245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4704" y="0"/>
            <a:ext cx="5256584"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被災者</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の声　匿名</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ormAutofit fontScale="85000" lnSpcReduction="10000"/>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水害直後、母と２人豊里交流センターに避難をし、母は中で、私は猫がいたため車の中での生活。母は体調を考え、弟の家に１週間後に移動しました。私は、車上生活で１０日後、足に異常なむくみが出て、医者に行くとエコノミー症候群と言われ、猫だけ車で私は避難所の中での生活にしました。１０月１０日の閉鎖まで交流センターですごしました。この期間、一番困ったのはお風呂です。たまたま父の妹の</a:t>
            </a:r>
            <a:r>
              <a:rPr lang="ja-JP" altLang="en-US" sz="1200" dirty="0" err="1">
                <a:solidFill>
                  <a:prstClr val="black"/>
                </a:solidFill>
                <a:latin typeface="ＭＳ Ｐゴシック"/>
              </a:rPr>
              <a:t>おばが交</a:t>
            </a:r>
            <a:r>
              <a:rPr lang="ja-JP" altLang="en-US" sz="1200" dirty="0">
                <a:solidFill>
                  <a:prstClr val="black"/>
                </a:solidFill>
                <a:latin typeface="ＭＳ Ｐゴシック"/>
              </a:rPr>
              <a:t>流センターの近くに住んでいて、そこでもらい湯をしていましたが、毎日とは言えずつらかったです。１０月１０日からはあすなろの里に移り、現在の宿舎に移る迄生活していました。息子は水害当初、消防団の一員として、救助活動にあたり、かろうじてすめた家の２階で宿舎に移るまで離ればなれの生活をしていました。</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a:t>
            </a:r>
            <a:r>
              <a:rPr lang="ja-JP" altLang="en-US" sz="1200" b="1" dirty="0" smtClean="0">
                <a:solidFill>
                  <a:prstClr val="black"/>
                </a:solidFill>
                <a:latin typeface="ＭＳ Ｐゴシック"/>
              </a:rPr>
              <a:t>か</a:t>
            </a:r>
            <a:endParaRPr lang="ja-JP" altLang="en-US" sz="1200"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１０月２日に母が敗血症で１ヵ月入院し、それから１０日後、慣れない宿舎での生活の中、夜トイレにおきてふらつき手の指を切り、それも治ったやさき、１２月１６日夕方ころんで骨盤骨折で今現在入院生活を送っています。私と息子も並木から職場まで、今までの倍通勤時間がかかり、２人共に夜中におきて出かける事もあり、体にかなり厳しいものがあります。母にいたっては、私達に捨てられるという思い込みが芽</a:t>
            </a:r>
            <a:r>
              <a:rPr lang="ja-JP" altLang="en-US" sz="1200" dirty="0" err="1">
                <a:solidFill>
                  <a:prstClr val="black"/>
                </a:solidFill>
                <a:latin typeface="ＭＳ Ｐゴシック"/>
              </a:rPr>
              <a:t>ばえ</a:t>
            </a:r>
            <a:r>
              <a:rPr lang="ja-JP" altLang="en-US" sz="1200" dirty="0">
                <a:solidFill>
                  <a:prstClr val="black"/>
                </a:solidFill>
                <a:latin typeface="ＭＳ Ｐゴシック"/>
              </a:rPr>
              <a:t>てしまし、心も体も不安定になってしまいました。</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ボランティアの方々の思いやりのある言葉と行動です。又、どこから手をつけていいのかわからない家のかたづけの時、息子の同級生や友達が、すぐにかけつけてくれて、手伝ってくださった事です。何よりも涙が出る程嬉しかったです。つらかった事は、今までずっと</a:t>
            </a:r>
            <a:r>
              <a:rPr lang="ja-JP" altLang="en-US" sz="1200" dirty="0" err="1">
                <a:solidFill>
                  <a:prstClr val="black"/>
                </a:solidFill>
                <a:latin typeface="ＭＳ Ｐゴシック"/>
              </a:rPr>
              <a:t>です</a:t>
            </a:r>
            <a:r>
              <a:rPr lang="ja-JP" altLang="en-US" sz="1200" dirty="0">
                <a:solidFill>
                  <a:prstClr val="black"/>
                </a:solidFill>
                <a:latin typeface="ＭＳ Ｐゴシック"/>
              </a:rPr>
              <a:t>。あの日から、今もつらい思いは続いています。家が建替えられて、家族３人と愛猫の、</a:t>
            </a:r>
            <a:r>
              <a:rPr lang="ja-JP" altLang="en-US" sz="1200" dirty="0" err="1">
                <a:solidFill>
                  <a:prstClr val="black"/>
                </a:solidFill>
                <a:latin typeface="ＭＳ Ｐゴシック"/>
              </a:rPr>
              <a:t>のん</a:t>
            </a:r>
            <a:r>
              <a:rPr lang="ja-JP" altLang="en-US" sz="1200" dirty="0">
                <a:solidFill>
                  <a:prstClr val="black"/>
                </a:solidFill>
                <a:latin typeface="ＭＳ Ｐゴシック"/>
              </a:rPr>
              <a:t>ちゃんと、常総市にもどるまで変わらないと思います。自分の家が水の中にある光景に涙が止まらなかったあの日の事は、忘れられるものではないです。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私が思う事は、何に対しても行政の対応は遅いと思います。それと、今家には固定電話がありません。こういう場合に限り、宿舎でも今までの電話がつかえる様な対応があってもいいと思います。又、新築する家は、水害、地震に強い家に立て替えてもらう事にしました。自分の家が、こんなにもろい中に建っているとは考えていませんでした。</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やはり、お金の事だとお思います。解体にあたって木々の伐採、家電の撤去費用、そして宿舎の共益費、入院費等、かなりまとまったお金がかかりました。職場のパートさんも水害にあった方がいますが、やはりお金が１番のネックになっていると言っていました。</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endParaRPr lang="en-US" altLang="ja-JP" sz="1200"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人手だと思います。人手不足が家の再建にしても、復興にしても、さまたげとなっていると思います。</a:t>
            </a: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何に対しても早い対応をしてほしいです。あぶないと言われる場所、事に対しては、すぐになおしてほしいです。</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私は、自分が水害にあうなどと、夢にも思っていませんでした。テレビの中での事、ここは大丈夫！！そう信じていました。だけど、現実におきてしまいました。自然のこわさを決して忘れずに、おかしいと思った事に対しては声を大にして伝える事だと思います。</a:t>
            </a:r>
          </a:p>
          <a:p>
            <a:pPr marL="0" lvl="0" indent="0">
              <a:spcBef>
                <a:spcPts val="0"/>
              </a:spcBef>
              <a:buNone/>
            </a:pPr>
            <a:endParaRPr lang="en-US" altLang="ja-JP" sz="1200" dirty="0">
              <a:solidFill>
                <a:prstClr val="black"/>
              </a:solidFill>
              <a:latin typeface="ＭＳ Ｐゴシック"/>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77</a:t>
            </a:fld>
            <a:endParaRPr kumimoji="1" lang="ja-JP" altLang="en-US"/>
          </a:p>
        </p:txBody>
      </p:sp>
    </p:spTree>
    <p:extLst>
      <p:ext uri="{BB962C8B-B14F-4D97-AF65-F5344CB8AC3E}">
        <p14:creationId xmlns:p14="http://schemas.microsoft.com/office/powerpoint/2010/main" xmlns="" val="279203245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4704" y="0"/>
            <a:ext cx="5256584" cy="1109472"/>
          </a:xfrm>
        </p:spPr>
        <p:txBody>
          <a:bodyPr>
            <a:normAutofit/>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被災者</a:t>
            </a:r>
            <a:r>
              <a:rPr lang="ja-JP" altLang="en-US" sz="4000" b="1" dirty="0" smtClean="0">
                <a:solidFill>
                  <a:srgbClr val="F79646"/>
                </a:solidFill>
                <a:latin typeface="HGP創英角ﾎﾟｯﾌﾟ体" panose="040B0A00000000000000" pitchFamily="50" charset="-128"/>
                <a:ea typeface="HGP創英角ﾎﾟｯﾌﾟ体" panose="040B0A00000000000000" pitchFamily="50" charset="-128"/>
              </a:rPr>
              <a:t>の声　匿名</a:t>
            </a:r>
            <a:endParaRPr kumimoji="1" lang="ja-JP" altLang="en-US" sz="4000" dirty="0"/>
          </a:p>
        </p:txBody>
      </p:sp>
      <p:sp>
        <p:nvSpPr>
          <p:cNvPr id="3" name="コンテンツ プレースホルダー 2"/>
          <p:cNvSpPr>
            <a:spLocks noGrp="1"/>
          </p:cNvSpPr>
          <p:nvPr>
            <p:ph idx="1"/>
          </p:nvPr>
        </p:nvSpPr>
        <p:spPr>
          <a:xfrm>
            <a:off x="342900" y="971600"/>
            <a:ext cx="6172200" cy="7196621"/>
          </a:xfrm>
        </p:spPr>
        <p:txBody>
          <a:bodyPr vert="eaVert" anchor="ctr">
            <a:normAutofit fontScale="92500" lnSpcReduction="10000"/>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ja-JP" altLang="en-US" sz="1200" b="1" dirty="0">
              <a:solidFill>
                <a:prstClr val="black"/>
              </a:solidFill>
              <a:latin typeface="ＭＳ Ｐゴシック"/>
            </a:endParaRPr>
          </a:p>
          <a:p>
            <a:pPr marL="0" lvl="0" indent="0">
              <a:spcBef>
                <a:spcPts val="0"/>
              </a:spcBef>
              <a:buNone/>
            </a:pPr>
            <a:r>
              <a:rPr lang="en-US" altLang="ja-JP" sz="1200" dirty="0" smtClean="0">
                <a:solidFill>
                  <a:prstClr val="black"/>
                </a:solidFill>
                <a:latin typeface="ＭＳ Ｐゴシック"/>
              </a:rPr>
              <a:t>9/10</a:t>
            </a:r>
            <a:r>
              <a:rPr lang="ja-JP" altLang="en-US" sz="1200" dirty="0" smtClean="0">
                <a:solidFill>
                  <a:prstClr val="black"/>
                </a:solidFill>
                <a:latin typeface="ＭＳ Ｐゴシック"/>
              </a:rPr>
              <a:t>午後</a:t>
            </a:r>
            <a:r>
              <a:rPr lang="en-US" altLang="ja-JP" sz="1200" dirty="0" smtClean="0">
                <a:solidFill>
                  <a:prstClr val="black"/>
                </a:solidFill>
                <a:latin typeface="ＭＳ Ｐゴシック"/>
              </a:rPr>
              <a:t>17:00</a:t>
            </a:r>
            <a:r>
              <a:rPr lang="ja-JP" altLang="en-US" sz="1200" dirty="0">
                <a:solidFill>
                  <a:prstClr val="black"/>
                </a:solidFill>
                <a:latin typeface="ＭＳ Ｐゴシック"/>
              </a:rPr>
              <a:t>頃、娘夫婦（つくば市）避難する。</a:t>
            </a:r>
            <a:r>
              <a:rPr lang="en-US" altLang="ja-JP" sz="1200" dirty="0">
                <a:solidFill>
                  <a:prstClr val="black"/>
                </a:solidFill>
                <a:latin typeface="ＭＳ Ｐゴシック"/>
              </a:rPr>
              <a:t>9/27</a:t>
            </a:r>
            <a:r>
              <a:rPr lang="ja-JP" altLang="en-US" sz="1200" dirty="0">
                <a:solidFill>
                  <a:prstClr val="black"/>
                </a:solidFill>
                <a:latin typeface="ＭＳ Ｐゴシック"/>
              </a:rPr>
              <a:t>頃まで娘夫婦、姉、妹の３件の家でお世話になりました。</a:t>
            </a:r>
            <a:r>
              <a:rPr lang="en-US" altLang="ja-JP" sz="1200" dirty="0">
                <a:solidFill>
                  <a:prstClr val="black"/>
                </a:solidFill>
                <a:latin typeface="ＭＳ Ｐゴシック"/>
              </a:rPr>
              <a:t>9/14</a:t>
            </a:r>
            <a:r>
              <a:rPr lang="ja-JP" altLang="en-US" sz="1200" dirty="0">
                <a:solidFill>
                  <a:prstClr val="black"/>
                </a:solidFill>
                <a:latin typeface="ＭＳ Ｐゴシック"/>
              </a:rPr>
              <a:t>水が引いたので親戚</a:t>
            </a:r>
            <a:r>
              <a:rPr lang="ja-JP" altLang="en-US" sz="1200" dirty="0" smtClean="0">
                <a:solidFill>
                  <a:prstClr val="black"/>
                </a:solidFill>
                <a:latin typeface="ＭＳ Ｐゴシック"/>
              </a:rPr>
              <a:t>、ボランティアさん</a:t>
            </a:r>
            <a:r>
              <a:rPr lang="ja-JP" altLang="en-US" sz="1200" dirty="0">
                <a:solidFill>
                  <a:prstClr val="black"/>
                </a:solidFill>
                <a:latin typeface="ＭＳ Ｐゴシック"/>
              </a:rPr>
              <a:t>に手伝ってもらい、家の中、外回りの片づけ。その後は、二人で田、畑、家回り片づけする。９月末に家に戻る。２階を利用。水事は納屋で。娘夫婦は、近くのアパートに入る。孫の学校（大生小）の送迎をしていま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a:t>
            </a:r>
            <a:r>
              <a:rPr lang="ja-JP" altLang="en-US" sz="1200" b="1" dirty="0">
                <a:solidFill>
                  <a:prstClr val="black"/>
                </a:solidFill>
                <a:latin typeface="ＭＳ Ｐゴシック"/>
              </a:rPr>
              <a:t>生活はどこがどう変わりましたか</a:t>
            </a:r>
          </a:p>
          <a:p>
            <a:pPr marL="0" lvl="0" indent="0">
              <a:spcBef>
                <a:spcPts val="0"/>
              </a:spcBef>
              <a:buNone/>
            </a:pPr>
            <a:r>
              <a:rPr lang="ja-JP" altLang="en-US" sz="1200" dirty="0">
                <a:solidFill>
                  <a:prstClr val="black"/>
                </a:solidFill>
                <a:latin typeface="ＭＳ Ｐゴシック"/>
              </a:rPr>
              <a:t>水回りが使いない。床上なので生活用品が全部なくなってしまいました。家族がバラバラの生活。</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避難所ではなく、親戚でお世話になり良くしてもらった。死活用品がなくなり、思い出の物が全部</a:t>
            </a:r>
            <a:r>
              <a:rPr lang="ja-JP" altLang="en-US" sz="1200" dirty="0" err="1">
                <a:solidFill>
                  <a:prstClr val="black"/>
                </a:solidFill>
                <a:latin typeface="ＭＳ Ｐゴシック"/>
              </a:rPr>
              <a:t>捨てざるいなかった</a:t>
            </a:r>
            <a:r>
              <a:rPr lang="ja-JP" altLang="en-US" sz="1200" dirty="0">
                <a:solidFill>
                  <a:prstClr val="black"/>
                </a:solidFill>
                <a:latin typeface="ＭＳ Ｐゴシック"/>
              </a:rPr>
              <a:t>こと。多ぜいの人からお見舞い頂いたこと</a:t>
            </a:r>
            <a:r>
              <a:rPr lang="ja-JP" altLang="en-US" sz="1200" dirty="0" smtClean="0">
                <a:solidFill>
                  <a:prstClr val="black"/>
                </a:solidFill>
                <a:latin typeface="ＭＳ Ｐゴシック"/>
              </a:rPr>
              <a:t>。ボランティアさん</a:t>
            </a:r>
            <a:r>
              <a:rPr lang="ja-JP" altLang="en-US" sz="1200" dirty="0">
                <a:solidFill>
                  <a:prstClr val="black"/>
                </a:solidFill>
                <a:latin typeface="ＭＳ Ｐゴシック"/>
              </a:rPr>
              <a:t>の炊き出しおいしい。暖かいおにぎりが良かったです。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大事な物は二階に、持ち出せる物などは早めに移動する。近所に声かけする。</a:t>
            </a: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生活用品購入が大変です。金銭面。健康面。（毛布有難うございます。）</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a:t>
            </a:r>
            <a:r>
              <a:rPr lang="ja-JP" altLang="en-US" sz="1200" b="1" dirty="0" smtClean="0">
                <a:solidFill>
                  <a:prstClr val="black"/>
                </a:solidFill>
                <a:latin typeface="ＭＳ Ｐゴシック"/>
              </a:rPr>
              <a:t>か</a:t>
            </a:r>
          </a:p>
          <a:p>
            <a:pPr marL="0" lvl="0" indent="0">
              <a:spcBef>
                <a:spcPts val="0"/>
              </a:spcBef>
              <a:buNone/>
            </a:pPr>
            <a:r>
              <a:rPr lang="en-US" altLang="ja-JP" sz="1200" dirty="0">
                <a:solidFill>
                  <a:prstClr val="black"/>
                </a:solidFill>
                <a:latin typeface="ＭＳ Ｐゴシック"/>
              </a:rPr>
              <a:t>"</a:t>
            </a:r>
            <a:r>
              <a:rPr lang="ja-JP" altLang="en-US" sz="1200" dirty="0">
                <a:solidFill>
                  <a:prstClr val="black"/>
                </a:solidFill>
                <a:latin typeface="ＭＳ Ｐゴシック"/>
              </a:rPr>
              <a:t>堤防の強化（スーパー堤防）災害のマップを作る遊水地を作る（堤防があぶないとなった時、川の上流から両側の低い所、田んぼに入れ、住宅を守る、田の補償をする）</a:t>
            </a:r>
            <a:r>
              <a:rPr lang="en-US" altLang="ja-JP" sz="1200" dirty="0">
                <a:solidFill>
                  <a:prstClr val="black"/>
                </a:solidFill>
                <a:latin typeface="ＭＳ Ｐゴシック"/>
              </a:rPr>
              <a:t>"</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ja-JP" altLang="en-US" sz="1200"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a:t>
            </a:r>
            <a:r>
              <a:rPr lang="ja-JP" altLang="en-US" sz="1200" b="1" dirty="0" smtClean="0">
                <a:solidFill>
                  <a:prstClr val="black"/>
                </a:solidFill>
                <a:latin typeface="ＭＳ Ｐゴシック"/>
              </a:rPr>
              <a:t>か</a:t>
            </a:r>
            <a:endParaRPr lang="en-US" altLang="ja-JP" sz="1200" b="1" dirty="0" smtClean="0">
              <a:solidFill>
                <a:prstClr val="black"/>
              </a:solidFill>
              <a:latin typeface="ＭＳ Ｐゴシック"/>
            </a:endParaRPr>
          </a:p>
          <a:p>
            <a:pPr marL="0" lvl="0" indent="0">
              <a:spcBef>
                <a:spcPts val="0"/>
              </a:spcBef>
              <a:buNone/>
            </a:pPr>
            <a:r>
              <a:rPr lang="en-US" altLang="ja-JP" sz="1200" dirty="0">
                <a:solidFill>
                  <a:prstClr val="black"/>
                </a:solidFill>
                <a:latin typeface="ＭＳ Ｐゴシック"/>
              </a:rPr>
              <a:t>"</a:t>
            </a:r>
            <a:r>
              <a:rPr lang="ja-JP" altLang="en-US" sz="1200" dirty="0">
                <a:solidFill>
                  <a:prstClr val="black"/>
                </a:solidFill>
                <a:latin typeface="ＭＳ Ｐゴシック"/>
              </a:rPr>
              <a:t>井戸水の故障（ポンプ）修理に時間がかかった。市の水道も入っていなかったので、ポンプ修理</a:t>
            </a:r>
            <a:r>
              <a:rPr lang="ja-JP" altLang="en-US" sz="1200" dirty="0" smtClean="0">
                <a:solidFill>
                  <a:prstClr val="black"/>
                </a:solidFill>
                <a:latin typeface="ＭＳ Ｐゴシック"/>
              </a:rPr>
              <a:t>などボランティアで</a:t>
            </a:r>
            <a:r>
              <a:rPr lang="ja-JP" altLang="en-US" sz="1200" dirty="0">
                <a:solidFill>
                  <a:prstClr val="black"/>
                </a:solidFill>
                <a:latin typeface="ＭＳ Ｐゴシック"/>
              </a:rPr>
              <a:t>出来人など費用の補助なども考えてほしい。農家の人への補助（農業続ける人が少なくなってしまう）水害が二度とこないよう考えて下さい。</a:t>
            </a:r>
            <a:r>
              <a:rPr lang="en-US" altLang="ja-JP" sz="1200" dirty="0">
                <a:solidFill>
                  <a:prstClr val="black"/>
                </a:solidFill>
                <a:latin typeface="ＭＳ Ｐゴシック"/>
              </a:rPr>
              <a:t>"</a:t>
            </a:r>
          </a:p>
          <a:p>
            <a:pPr marL="0" lvl="0" indent="0">
              <a:spcBef>
                <a:spcPts val="0"/>
              </a:spcBef>
              <a:buNone/>
            </a:pPr>
            <a:endParaRPr lang="en-US" altLang="ja-JP" sz="1200" dirty="0" smtClean="0">
              <a:solidFill>
                <a:prstClr val="black"/>
              </a:solidFill>
              <a:latin typeface="ＭＳ Ｐゴシック"/>
            </a:endParaRPr>
          </a:p>
          <a:p>
            <a:pPr marL="0" lvl="0" indent="0">
              <a:spcBef>
                <a:spcPts val="0"/>
              </a:spcBef>
              <a:buNone/>
            </a:pPr>
            <a:endParaRPr lang="en-US" altLang="ja-JP"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⑧市外の人たちへのメッセージをお願いします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ボランティアさん、支援物資などほんとうにありがとうございました。ふるさと納税ありがとうございました</a:t>
            </a:r>
            <a:r>
              <a:rPr lang="ja-JP" altLang="en-US" sz="1200" dirty="0" smtClean="0">
                <a:solidFill>
                  <a:prstClr val="black"/>
                </a:solidFill>
                <a:latin typeface="ＭＳ Ｐゴシック"/>
              </a:rPr>
              <a:t>。</a:t>
            </a:r>
            <a:endParaRPr lang="ja-JP" altLang="en-US" sz="1200" dirty="0">
              <a:solidFill>
                <a:prstClr val="black"/>
              </a:solidFill>
              <a:latin typeface="ＭＳ Ｐゴシック"/>
            </a:endParaRPr>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78</a:t>
            </a:fld>
            <a:endParaRPr kumimoji="1" lang="ja-JP" altLang="en-US"/>
          </a:p>
        </p:txBody>
      </p:sp>
    </p:spTree>
    <p:extLst>
      <p:ext uri="{BB962C8B-B14F-4D97-AF65-F5344CB8AC3E}">
        <p14:creationId xmlns:p14="http://schemas.microsoft.com/office/powerpoint/2010/main" xmlns="" val="2792032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28800" y="0"/>
            <a:ext cx="3600400" cy="971600"/>
          </a:xfrm>
        </p:spPr>
        <p:txBody>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森下町の声</a:t>
            </a:r>
            <a:endParaRPr kumimoji="1" lang="ja-JP" altLang="en-US" dirty="0"/>
          </a:p>
        </p:txBody>
      </p:sp>
      <p:sp>
        <p:nvSpPr>
          <p:cNvPr id="3" name="コンテンツ プレースホルダー 2"/>
          <p:cNvSpPr>
            <a:spLocks noGrp="1"/>
          </p:cNvSpPr>
          <p:nvPr>
            <p:ph idx="1"/>
          </p:nvPr>
        </p:nvSpPr>
        <p:spPr>
          <a:xfrm>
            <a:off x="476672" y="971600"/>
            <a:ext cx="5822404" cy="7196621"/>
          </a:xfrm>
        </p:spPr>
        <p:txBody>
          <a:bodyPr vert="eaVert">
            <a:normAutofit/>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少しずつ通いながら、どうにか自宅で過ごしています。今まで自分の土地は安心だと甘い所が、ありあり見せつけられました。避難することだけで、物を上げるという意識がたりなかったように思います。だからこそ失ったものが多かったように思いま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②生活</a:t>
            </a:r>
            <a:r>
              <a:rPr lang="ja-JP" altLang="en-US" sz="1200" b="1" dirty="0">
                <a:solidFill>
                  <a:prstClr val="black"/>
                </a:solidFill>
                <a:latin typeface="ＭＳ Ｐゴシック"/>
              </a:rPr>
              <a:t>はどこがどう変わりましたか</a:t>
            </a:r>
          </a:p>
          <a:p>
            <a:pPr marL="0" lvl="0" indent="0">
              <a:spcBef>
                <a:spcPts val="0"/>
              </a:spcBef>
              <a:buNone/>
            </a:pPr>
            <a:r>
              <a:rPr lang="ja-JP" altLang="en-US" sz="1200" dirty="0">
                <a:solidFill>
                  <a:prstClr val="black"/>
                </a:solidFill>
                <a:latin typeface="ＭＳ Ｐゴシック"/>
              </a:rPr>
              <a:t>今まであったものがないということで、買うという気持ちになれなくて生活がしづらいです。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見ず知らずの人達の差し入れ、声かけ。ジュントスさんのたびたびの炊き出し、差し入れ、ありがたく思います。家の中、家の回りの水位の汚れをみると、今でも涙が出ます。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④今回学んだことや教訓はどんなことですか</a:t>
            </a:r>
          </a:p>
          <a:p>
            <a:pPr marL="0" lvl="0" indent="0">
              <a:spcBef>
                <a:spcPts val="0"/>
              </a:spcBef>
              <a:buNone/>
            </a:pPr>
            <a:r>
              <a:rPr lang="ja-JP" altLang="en-US" sz="1200" dirty="0">
                <a:solidFill>
                  <a:prstClr val="black"/>
                </a:solidFill>
                <a:latin typeface="ＭＳ Ｐゴシック"/>
              </a:rPr>
              <a:t>自分で嬉しかったことなど、何かの形で協力したいと思います。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自分の生きている時代位は住めると思う気持ちで１年前にリフォームしましたが、これから何百万もかけて直すことは無理なので、若い人にまかせて、新築する予定なので、不安があります。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⑥まち</a:t>
            </a:r>
            <a:r>
              <a:rPr lang="ja-JP" altLang="en-US" sz="1200" b="1" dirty="0">
                <a:solidFill>
                  <a:prstClr val="black"/>
                </a:solidFill>
                <a:latin typeface="ＭＳ Ｐゴシック"/>
              </a:rPr>
              <a:t>やくらしの再生、復興で必要なことはなんだと思いますか</a:t>
            </a:r>
          </a:p>
          <a:p>
            <a:pPr marL="0" lvl="0" indent="0">
              <a:spcBef>
                <a:spcPts val="0"/>
              </a:spcBef>
              <a:buNone/>
            </a:pPr>
            <a:r>
              <a:rPr lang="ja-JP" altLang="en-US" sz="1200" dirty="0">
                <a:solidFill>
                  <a:prstClr val="black"/>
                </a:solidFill>
                <a:latin typeface="ＭＳ Ｐゴシック"/>
              </a:rPr>
              <a:t>常総の商店の復興をしないと、どんどん暗くなっていきます。明るい町作りにしてほしいです。買物もどんどん外へ行ってしまいます。</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⑦</a:t>
            </a:r>
            <a:r>
              <a:rPr lang="ja-JP" altLang="en-US" sz="1200" b="1" dirty="0">
                <a:solidFill>
                  <a:prstClr val="black"/>
                </a:solidFill>
                <a:latin typeface="ＭＳ Ｐゴシック"/>
              </a:rPr>
              <a:t>行政に望むことはなんですか</a:t>
            </a:r>
            <a:endParaRPr lang="en-US" altLang="ja-JP"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街の復興の予算を下さい。</a:t>
            </a:r>
          </a:p>
          <a:p>
            <a:pPr marL="0" lvl="0" indent="0">
              <a:spcBef>
                <a:spcPts val="0"/>
              </a:spcBef>
              <a:buNone/>
            </a:pPr>
            <a:endParaRPr lang="en-US" altLang="ja-JP" sz="1200" b="1" dirty="0" smtClean="0">
              <a:solidFill>
                <a:prstClr val="black"/>
              </a:solidFill>
              <a:latin typeface="ＭＳ Ｐゴシック"/>
            </a:endParaRPr>
          </a:p>
          <a:p>
            <a:pPr marL="0" lvl="0" indent="0">
              <a:spcBef>
                <a:spcPts val="0"/>
              </a:spcBef>
              <a:buNone/>
            </a:pPr>
            <a:r>
              <a:rPr lang="ja-JP" altLang="en-US" sz="1200" b="1" dirty="0" smtClean="0">
                <a:solidFill>
                  <a:prstClr val="black"/>
                </a:solidFill>
                <a:latin typeface="ＭＳ Ｐゴシック"/>
              </a:rPr>
              <a:t>⑧</a:t>
            </a:r>
            <a:r>
              <a:rPr lang="ja-JP" altLang="en-US" sz="1200" b="1" dirty="0">
                <a:solidFill>
                  <a:prstClr val="black"/>
                </a:solidFill>
                <a:latin typeface="ＭＳ Ｐゴシック"/>
              </a:rPr>
              <a:t>市外の人たちへのメッセージをお願いします</a:t>
            </a:r>
            <a:r>
              <a:rPr lang="ja-JP" altLang="en-US" sz="1200" b="1" dirty="0" smtClean="0">
                <a:solidFill>
                  <a:prstClr val="black"/>
                </a:solidFill>
                <a:latin typeface="ＭＳ Ｐゴシック"/>
              </a:rPr>
              <a:t>。</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大変ですねという言葉をかけて下さっても、被害にあった人でないとわからない。常総の街に来てみて下さい</a:t>
            </a:r>
            <a:r>
              <a:rPr lang="ja-JP" altLang="en-US" sz="1200" dirty="0" smtClean="0">
                <a:solidFill>
                  <a:prstClr val="black"/>
                </a:solidFill>
                <a:latin typeface="ＭＳ Ｐゴシック"/>
              </a:rPr>
              <a:t>。</a:t>
            </a:r>
            <a:endParaRPr lang="ja-JP" altLang="en-US" sz="1200" dirty="0">
              <a:solidFill>
                <a:prstClr val="black"/>
              </a:solidFill>
              <a:latin typeface="ＭＳ Ｐゴシック"/>
            </a:endParaRPr>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8</a:t>
            </a:fld>
            <a:endParaRPr kumimoji="1" lang="ja-JP" altLang="en-US"/>
          </a:p>
        </p:txBody>
      </p:sp>
    </p:spTree>
    <p:extLst>
      <p:ext uri="{BB962C8B-B14F-4D97-AF65-F5344CB8AC3E}">
        <p14:creationId xmlns:p14="http://schemas.microsoft.com/office/powerpoint/2010/main" xmlns="" val="3857213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28800" y="0"/>
            <a:ext cx="3600400" cy="971600"/>
          </a:xfrm>
        </p:spPr>
        <p:txBody>
          <a:bodyPr/>
          <a:lstStyle/>
          <a:p>
            <a:r>
              <a:rPr lang="ja-JP" altLang="en-US" sz="4000" b="1" dirty="0">
                <a:solidFill>
                  <a:srgbClr val="F79646"/>
                </a:solidFill>
                <a:latin typeface="HGP創英角ﾎﾟｯﾌﾟ体" panose="040B0A00000000000000" pitchFamily="50" charset="-128"/>
                <a:ea typeface="HGP創英角ﾎﾟｯﾌﾟ体" panose="040B0A00000000000000" pitchFamily="50" charset="-128"/>
              </a:rPr>
              <a:t>森下町の声</a:t>
            </a:r>
            <a:endParaRPr kumimoji="1" lang="ja-JP" altLang="en-US" dirty="0"/>
          </a:p>
        </p:txBody>
      </p:sp>
      <p:sp>
        <p:nvSpPr>
          <p:cNvPr id="3" name="コンテンツ プレースホルダー 2"/>
          <p:cNvSpPr>
            <a:spLocks noGrp="1"/>
          </p:cNvSpPr>
          <p:nvPr>
            <p:ph idx="1"/>
          </p:nvPr>
        </p:nvSpPr>
        <p:spPr>
          <a:xfrm>
            <a:off x="188640" y="971600"/>
            <a:ext cx="6336704" cy="7196621"/>
          </a:xfrm>
        </p:spPr>
        <p:txBody>
          <a:bodyPr vert="eaVert">
            <a:normAutofit lnSpcReduction="10000"/>
          </a:bodyPr>
          <a:lstStyle/>
          <a:p>
            <a:pPr marL="0" lvl="0" indent="0">
              <a:spcBef>
                <a:spcPts val="0"/>
              </a:spcBef>
              <a:buNone/>
            </a:pPr>
            <a:r>
              <a:rPr lang="ja-JP" altLang="en-US" sz="1200" b="1" dirty="0">
                <a:solidFill>
                  <a:prstClr val="black"/>
                </a:solidFill>
                <a:latin typeface="ＭＳ Ｐゴシック"/>
              </a:rPr>
              <a:t>①</a:t>
            </a:r>
            <a:r>
              <a:rPr lang="en-US" altLang="ja-JP" sz="1200" b="1" dirty="0">
                <a:solidFill>
                  <a:prstClr val="black"/>
                </a:solidFill>
                <a:latin typeface="ＭＳ Ｐゴシック"/>
              </a:rPr>
              <a:t>9</a:t>
            </a:r>
            <a:r>
              <a:rPr lang="ja-JP" altLang="en-US" sz="1200" b="1" dirty="0">
                <a:solidFill>
                  <a:prstClr val="black"/>
                </a:solidFill>
                <a:latin typeface="ＭＳ Ｐゴシック"/>
              </a:rPr>
              <a:t>月</a:t>
            </a:r>
            <a:r>
              <a:rPr lang="en-US" altLang="ja-JP" sz="1200" b="1" dirty="0">
                <a:solidFill>
                  <a:prstClr val="black"/>
                </a:solidFill>
                <a:latin typeface="ＭＳ Ｐゴシック"/>
              </a:rPr>
              <a:t>10</a:t>
            </a:r>
            <a:r>
              <a:rPr lang="ja-JP" altLang="en-US" sz="1200" b="1" dirty="0">
                <a:solidFill>
                  <a:prstClr val="black"/>
                </a:solidFill>
                <a:latin typeface="ＭＳ Ｐゴシック"/>
              </a:rPr>
              <a:t>日から今までどう</a:t>
            </a:r>
            <a:r>
              <a:rPr lang="ja-JP" altLang="en-US" sz="1200" b="1" dirty="0" smtClean="0">
                <a:solidFill>
                  <a:prstClr val="black"/>
                </a:solidFill>
                <a:latin typeface="ＭＳ Ｐゴシック"/>
              </a:rPr>
              <a:t>すごしてきましたか</a:t>
            </a:r>
            <a:endParaRPr lang="en-US" altLang="ja-JP" sz="1200" b="1" dirty="0" smtClean="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何の避難命令もなく、大切な物も２階に上げる事も出来ず、６枚の食パンだけを３人で分け合い、１２日の朝迄２階におりましたが、食料がなくなり９／１２午前９時に坂手の体育館にヘリで避難し、１晩お世話になったけど、犬が外に縛られているのが可哀そうで、姉の宅に５日お世話になり、片づけしなくてはと家に戻りました。泥だらけになったあり様を見て、冷蔵庫は横倒し、水の勢いで畳は立っていた、茶</a:t>
            </a:r>
            <a:r>
              <a:rPr lang="ja-JP" altLang="en-US" sz="1200" dirty="0" err="1">
                <a:solidFill>
                  <a:prstClr val="black"/>
                </a:solidFill>
                <a:latin typeface="ＭＳ Ｐゴシック"/>
              </a:rPr>
              <a:t>だんすの</a:t>
            </a:r>
            <a:r>
              <a:rPr lang="ja-JP" altLang="en-US" sz="1200" dirty="0">
                <a:solidFill>
                  <a:prstClr val="black"/>
                </a:solidFill>
                <a:latin typeface="ＭＳ Ｐゴシック"/>
              </a:rPr>
              <a:t>皿や器は散らばり、しかし片付けなくてはと、皆様の力を頂きながら、ゴミの袋につめ、毎日毎日疲れました。</a:t>
            </a:r>
          </a:p>
          <a:p>
            <a:pPr marL="0" lvl="0" indent="0">
              <a:spcBef>
                <a:spcPts val="0"/>
              </a:spcBef>
              <a:buNone/>
            </a:pPr>
            <a:endParaRPr lang="ja-JP" altLang="en-US" sz="1200" b="1"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②生活はどこがどう変わりました</a:t>
            </a:r>
            <a:r>
              <a:rPr lang="ja-JP" altLang="en-US" sz="1200" b="1" dirty="0" smtClean="0">
                <a:solidFill>
                  <a:prstClr val="black"/>
                </a:solidFill>
                <a:latin typeface="ＭＳ Ｐゴシック"/>
              </a:rPr>
              <a:t>か</a:t>
            </a:r>
            <a:endParaRPr lang="ja-JP" altLang="en-US"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畳の部屋を板ばりにしたいけど、やっぱり寒く思います。車三台もだめになり、私とお父さんで軽一台にして乗っておりますが、やっぱり一台では不便の時もあります。お金は本当に大切だと思い、考えて使っております。これから先、何がおこるかわからないからね。</a:t>
            </a:r>
          </a:p>
          <a:p>
            <a:pPr marL="0" lvl="0" indent="0">
              <a:spcBef>
                <a:spcPts val="0"/>
              </a:spcBef>
              <a:buNone/>
            </a:pPr>
            <a:endParaRPr lang="ja-JP" altLang="en-US" sz="1200" b="1"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③うれしかったこと、つらかったことはどんなことですか</a:t>
            </a:r>
          </a:p>
          <a:p>
            <a:pPr marL="0" lvl="0" indent="0">
              <a:spcBef>
                <a:spcPts val="0"/>
              </a:spcBef>
              <a:buNone/>
            </a:pPr>
            <a:r>
              <a:rPr lang="ja-JP" altLang="en-US" sz="1200" dirty="0">
                <a:solidFill>
                  <a:prstClr val="black"/>
                </a:solidFill>
                <a:latin typeface="ＭＳ Ｐゴシック"/>
              </a:rPr>
              <a:t>泥の中の品物を自分の家の様に片付けてくれたボランティアさんの温かい力。親戚の人、娘達一家、友達の温かいお手伝いがどれほど嬉しかった事か。車三台、家財道具、すべて失ってしまい、親の思いの嫁入り道具一式失い、思い出の色々な写真も失い、力がなくなりました。また一からやり直すと思うと細い老体には答えました。</a:t>
            </a:r>
          </a:p>
          <a:p>
            <a:pPr marL="0" lvl="0" indent="0">
              <a:spcBef>
                <a:spcPts val="0"/>
              </a:spcBef>
              <a:buNone/>
            </a:pPr>
            <a:endParaRPr lang="ja-JP" altLang="en-US" sz="1200" b="1"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④今回学んだことや教訓はどんなことですか</a:t>
            </a:r>
          </a:p>
          <a:p>
            <a:pPr marL="0" lvl="0" indent="0">
              <a:spcBef>
                <a:spcPts val="0"/>
              </a:spcBef>
              <a:buNone/>
            </a:pPr>
            <a:r>
              <a:rPr lang="ja-JP" altLang="en-US" sz="1200" dirty="0">
                <a:solidFill>
                  <a:prstClr val="black"/>
                </a:solidFill>
                <a:latin typeface="ＭＳ Ｐゴシック"/>
              </a:rPr>
              <a:t>何の関係もない人、ボランティアさんとか、手弁当で暑い中一心に汚いものを片付けて下さった事。これからは、自分も人に対してやさしくなろう。特に私より年上の人達には大切に手をかしてやろうと思いました。</a:t>
            </a:r>
          </a:p>
          <a:p>
            <a:pPr marL="0" lvl="0" indent="0">
              <a:spcBef>
                <a:spcPts val="0"/>
              </a:spcBef>
              <a:buNone/>
            </a:pPr>
            <a:endParaRPr lang="ja-JP" altLang="en-US" sz="1200" b="1"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⑤今後のことで考えていること、悩んでいることはなんですか</a:t>
            </a:r>
          </a:p>
          <a:p>
            <a:pPr marL="0" lvl="0" indent="0">
              <a:spcBef>
                <a:spcPts val="0"/>
              </a:spcBef>
              <a:buNone/>
            </a:pPr>
            <a:r>
              <a:rPr lang="ja-JP" altLang="en-US" sz="1200" dirty="0">
                <a:solidFill>
                  <a:prstClr val="black"/>
                </a:solidFill>
                <a:latin typeface="ＭＳ Ｐゴシック"/>
              </a:rPr>
              <a:t>今、私は来年の２月で７２才、何が起きるか分からない時代、くれぐれも体を丈夫に保つこと。これからは、若い人達には世話はかけられないし、また若い人達も働かなくては生活できずだし、余りお金も使わないでホームに入る様に考えている。</a:t>
            </a:r>
          </a:p>
          <a:p>
            <a:pPr marL="0" lvl="0" indent="0">
              <a:spcBef>
                <a:spcPts val="0"/>
              </a:spcBef>
              <a:buNone/>
            </a:pPr>
            <a:endParaRPr lang="ja-JP" altLang="en-US" sz="1200" b="1"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⑥まちやくらしの再生、復興で必要なことはなんだと思いますか</a:t>
            </a:r>
          </a:p>
          <a:p>
            <a:pPr marL="0" lvl="0" indent="0">
              <a:spcBef>
                <a:spcPts val="0"/>
              </a:spcBef>
              <a:buNone/>
            </a:pPr>
            <a:r>
              <a:rPr lang="ja-JP" altLang="en-US" sz="1200" dirty="0">
                <a:solidFill>
                  <a:prstClr val="black"/>
                </a:solidFill>
                <a:latin typeface="ＭＳ Ｐゴシック"/>
              </a:rPr>
              <a:t>もしまたこんな災難が来た時は、早くに合図をして、大切な物は２階に上げるとか、大切な呼びかけをしてほしい。何の知らせもなかったから。何といってもお金ですね。</a:t>
            </a:r>
          </a:p>
          <a:p>
            <a:pPr marL="0" lvl="0" indent="0">
              <a:spcBef>
                <a:spcPts val="0"/>
              </a:spcBef>
              <a:buNone/>
            </a:pPr>
            <a:endParaRPr lang="ja-JP" altLang="en-US" sz="1200" dirty="0">
              <a:solidFill>
                <a:prstClr val="black"/>
              </a:solidFill>
              <a:latin typeface="ＭＳ Ｐゴシック"/>
            </a:endParaRPr>
          </a:p>
          <a:p>
            <a:pPr marL="0" lvl="0" indent="0">
              <a:spcBef>
                <a:spcPts val="0"/>
              </a:spcBef>
              <a:buNone/>
            </a:pPr>
            <a:r>
              <a:rPr lang="ja-JP" altLang="en-US" sz="1200" b="1" dirty="0">
                <a:solidFill>
                  <a:prstClr val="black"/>
                </a:solidFill>
                <a:latin typeface="ＭＳ Ｐゴシック"/>
              </a:rPr>
              <a:t>⑦行政に望むことはなんですか</a:t>
            </a:r>
            <a:endParaRPr lang="en-US" altLang="ja-JP" sz="1200" b="1" dirty="0">
              <a:solidFill>
                <a:prstClr val="black"/>
              </a:solidFill>
              <a:latin typeface="ＭＳ Ｐゴシック"/>
            </a:endParaRPr>
          </a:p>
          <a:p>
            <a:pPr marL="0" lvl="0" indent="0">
              <a:spcBef>
                <a:spcPts val="0"/>
              </a:spcBef>
              <a:buNone/>
            </a:pPr>
            <a:r>
              <a:rPr lang="ja-JP" altLang="en-US" sz="1200" dirty="0">
                <a:solidFill>
                  <a:prstClr val="black"/>
                </a:solidFill>
                <a:latin typeface="ＭＳ Ｐゴシック"/>
              </a:rPr>
              <a:t>また起きても平気なように安全な土台にしてほしい。働くことの出来ない、年金暮らしの私達なので、少しでも多くのお金を回してほしいです</a:t>
            </a:r>
            <a:r>
              <a:rPr lang="ja-JP" altLang="en-US" sz="1100" dirty="0" smtClean="0">
                <a:solidFill>
                  <a:prstClr val="black"/>
                </a:solidFill>
                <a:latin typeface="ＭＳ Ｐゴシック"/>
              </a:rPr>
              <a:t>。</a:t>
            </a:r>
            <a:endParaRPr lang="ja-JP" altLang="en-US" sz="1100" dirty="0">
              <a:solidFill>
                <a:prstClr val="black"/>
              </a:solidFill>
              <a:latin typeface="ＭＳ Ｐゴシック"/>
            </a:endParaRPr>
          </a:p>
        </p:txBody>
      </p:sp>
      <p:sp>
        <p:nvSpPr>
          <p:cNvPr id="4" name="スライド番号プレースホルダー 3"/>
          <p:cNvSpPr>
            <a:spLocks noGrp="1"/>
          </p:cNvSpPr>
          <p:nvPr>
            <p:ph type="sldNum" sz="quarter" idx="12"/>
          </p:nvPr>
        </p:nvSpPr>
        <p:spPr/>
        <p:txBody>
          <a:bodyPr/>
          <a:lstStyle/>
          <a:p>
            <a:fld id="{3C69D298-1E61-4547-804E-3B5FBE441903}" type="slidenum">
              <a:rPr kumimoji="1" lang="ja-JP" altLang="en-US" smtClean="0"/>
              <a:pPr/>
              <a:t>9</a:t>
            </a:fld>
            <a:endParaRPr kumimoji="1" lang="ja-JP" altLang="en-US"/>
          </a:p>
        </p:txBody>
      </p:sp>
    </p:spTree>
    <p:extLst>
      <p:ext uri="{BB962C8B-B14F-4D97-AF65-F5344CB8AC3E}">
        <p14:creationId xmlns:p14="http://schemas.microsoft.com/office/powerpoint/2010/main" xmlns="" val="41433990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5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4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1466</TotalTime>
  <Words>22999</Words>
  <Application>Microsoft Office PowerPoint</Application>
  <PresentationFormat>画面に合わせる (4:3)</PresentationFormat>
  <Paragraphs>2046</Paragraphs>
  <Slides>78</Slides>
  <Notes>1</Notes>
  <HiddenSlides>0</HiddenSlides>
  <MMClips>0</MMClips>
  <ScaleCrop>false</ScaleCrop>
  <HeadingPairs>
    <vt:vector size="4" baseType="variant">
      <vt:variant>
        <vt:lpstr>テーマ</vt:lpstr>
      </vt:variant>
      <vt:variant>
        <vt:i4>10</vt:i4>
      </vt:variant>
      <vt:variant>
        <vt:lpstr>スライド タイトル</vt:lpstr>
      </vt:variant>
      <vt:variant>
        <vt:i4>78</vt:i4>
      </vt:variant>
    </vt:vector>
  </HeadingPairs>
  <TitlesOfParts>
    <vt:vector size="88" baseType="lpstr">
      <vt:lpstr>Office ​​テーマ</vt:lpstr>
      <vt:lpstr>3_デザインの設定</vt:lpstr>
      <vt:lpstr>2_デザインの設定</vt:lpstr>
      <vt:lpstr>1_デザインの設定</vt:lpstr>
      <vt:lpstr>デザインの設定</vt:lpstr>
      <vt:lpstr>1_Office ​​テーマ</vt:lpstr>
      <vt:lpstr>6_デザインの設定</vt:lpstr>
      <vt:lpstr>4_デザインの設定</vt:lpstr>
      <vt:lpstr>3_Office ​​テーマ</vt:lpstr>
      <vt:lpstr>5_デザインの設定</vt:lpstr>
      <vt:lpstr>スライド 1</vt:lpstr>
      <vt:lpstr>ぬくもりのバトンプロジェクトとは</vt:lpstr>
      <vt:lpstr>皆さんに尋ねた質問</vt:lpstr>
      <vt:lpstr>森下町の声</vt:lpstr>
      <vt:lpstr>森下町の声</vt:lpstr>
      <vt:lpstr>森下町の声</vt:lpstr>
      <vt:lpstr>森下町の声</vt:lpstr>
      <vt:lpstr>森下町の声</vt:lpstr>
      <vt:lpstr>森下町の声</vt:lpstr>
      <vt:lpstr>森下町の声</vt:lpstr>
      <vt:lpstr>森下町の声</vt:lpstr>
      <vt:lpstr>森下町の声</vt:lpstr>
      <vt:lpstr>森下町の声</vt:lpstr>
      <vt:lpstr>森下町の声</vt:lpstr>
      <vt:lpstr>森下町の声</vt:lpstr>
      <vt:lpstr>森下町の声</vt:lpstr>
      <vt:lpstr>橋本町の声</vt:lpstr>
      <vt:lpstr>橋本町の声</vt:lpstr>
      <vt:lpstr>橋本町の声</vt:lpstr>
      <vt:lpstr>橋本町の声</vt:lpstr>
      <vt:lpstr>橋本町の声</vt:lpstr>
      <vt:lpstr>天満町の声</vt:lpstr>
      <vt:lpstr>淵頭町の声</vt:lpstr>
      <vt:lpstr>大生の声</vt:lpstr>
      <vt:lpstr>大生の声</vt:lpstr>
      <vt:lpstr>大生の声</vt:lpstr>
      <vt:lpstr>大生の声</vt:lpstr>
      <vt:lpstr>大生の声</vt:lpstr>
      <vt:lpstr>大生の声</vt:lpstr>
      <vt:lpstr>大生の声</vt:lpstr>
      <vt:lpstr>大生の声</vt:lpstr>
      <vt:lpstr>大生の声</vt:lpstr>
      <vt:lpstr>大生の声</vt:lpstr>
      <vt:lpstr>大生の声</vt:lpstr>
      <vt:lpstr>大生の声</vt:lpstr>
      <vt:lpstr>大生の声</vt:lpstr>
      <vt:lpstr>大生の声</vt:lpstr>
      <vt:lpstr>大生の声</vt:lpstr>
      <vt:lpstr>大生の声</vt:lpstr>
      <vt:lpstr>五箇の声</vt:lpstr>
      <vt:lpstr>五箇の声</vt:lpstr>
      <vt:lpstr>五箇の声</vt:lpstr>
      <vt:lpstr>五箇の声</vt:lpstr>
      <vt:lpstr>五箇の声</vt:lpstr>
      <vt:lpstr>三妻の声</vt:lpstr>
      <vt:lpstr>三妻の声</vt:lpstr>
      <vt:lpstr>三妻の声</vt:lpstr>
      <vt:lpstr>三妻の声</vt:lpstr>
      <vt:lpstr>石下の声</vt:lpstr>
      <vt:lpstr>石下の声</vt:lpstr>
      <vt:lpstr>被災者の声　匿名</vt:lpstr>
      <vt:lpstr>被災者の声　匿名</vt:lpstr>
      <vt:lpstr>被災者の声　匿名</vt:lpstr>
      <vt:lpstr>被災者の声　匿名</vt:lpstr>
      <vt:lpstr>被災者の声　匿名</vt:lpstr>
      <vt:lpstr>被災者の声　匿名</vt:lpstr>
      <vt:lpstr>被災者の声　匿名</vt:lpstr>
      <vt:lpstr>被災者の声　匿名</vt:lpstr>
      <vt:lpstr>被災者の声　匿名</vt:lpstr>
      <vt:lpstr>被災者の声　匿名</vt:lpstr>
      <vt:lpstr>被災者の声　匿名</vt:lpstr>
      <vt:lpstr>被災者の声　匿名</vt:lpstr>
      <vt:lpstr>被災者の声　匿名</vt:lpstr>
      <vt:lpstr>被災者の声　匿名</vt:lpstr>
      <vt:lpstr>被災者の声　匿名</vt:lpstr>
      <vt:lpstr>被災者の声　匿名</vt:lpstr>
      <vt:lpstr>被災者の声　匿名</vt:lpstr>
      <vt:lpstr>被災者の声　匿名</vt:lpstr>
      <vt:lpstr>被災者の声　匿名</vt:lpstr>
      <vt:lpstr>被災者の声　匿名</vt:lpstr>
      <vt:lpstr>被災者の声　匿名</vt:lpstr>
      <vt:lpstr>被災者の声　匿名</vt:lpstr>
      <vt:lpstr>被災者の声　匿名</vt:lpstr>
      <vt:lpstr>被災者の声　匿名</vt:lpstr>
      <vt:lpstr>被災者の声　匿名</vt:lpstr>
      <vt:lpstr>被災者の声　匿名</vt:lpstr>
      <vt:lpstr>被災者の声　匿名</vt:lpstr>
      <vt:lpstr>被災者の声　匿名</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test</dc:creator>
  <cp:lastModifiedBy>test</cp:lastModifiedBy>
  <cp:revision>68</cp:revision>
  <cp:lastPrinted>2016-01-29T22:05:21Z</cp:lastPrinted>
  <dcterms:created xsi:type="dcterms:W3CDTF">2016-01-19T01:17:19Z</dcterms:created>
  <dcterms:modified xsi:type="dcterms:W3CDTF">2016-02-22T01:31:49Z</dcterms:modified>
</cp:coreProperties>
</file>